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60" r:id="rId5"/>
    <p:sldId id="327" r:id="rId6"/>
    <p:sldId id="256" r:id="rId7"/>
    <p:sldId id="259" r:id="rId8"/>
    <p:sldId id="261" r:id="rId9"/>
    <p:sldId id="351" r:id="rId10"/>
    <p:sldId id="285" r:id="rId11"/>
    <p:sldId id="258" r:id="rId12"/>
    <p:sldId id="331" r:id="rId13"/>
    <p:sldId id="334" r:id="rId14"/>
    <p:sldId id="343" r:id="rId15"/>
    <p:sldId id="342" r:id="rId16"/>
    <p:sldId id="347" r:id="rId17"/>
    <p:sldId id="346" r:id="rId18"/>
    <p:sldId id="348" r:id="rId19"/>
    <p:sldId id="349" r:id="rId20"/>
    <p:sldId id="325" r:id="rId21"/>
    <p:sldId id="295" r:id="rId22"/>
    <p:sldId id="294" r:id="rId23"/>
    <p:sldId id="292" r:id="rId24"/>
    <p:sldId id="293" r:id="rId25"/>
    <p:sldId id="288" r:id="rId26"/>
    <p:sldId id="289" r:id="rId27"/>
    <p:sldId id="339" r:id="rId28"/>
    <p:sldId id="286" r:id="rId29"/>
    <p:sldId id="287" r:id="rId30"/>
    <p:sldId id="329" r:id="rId31"/>
    <p:sldId id="272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40" r:id="rId40"/>
    <p:sldId id="341" r:id="rId41"/>
    <p:sldId id="326" r:id="rId42"/>
    <p:sldId id="336" r:id="rId43"/>
    <p:sldId id="350" r:id="rId44"/>
    <p:sldId id="330" r:id="rId45"/>
    <p:sldId id="321" r:id="rId46"/>
    <p:sldId id="322" r:id="rId47"/>
    <p:sldId id="323" r:id="rId48"/>
    <p:sldId id="324" r:id="rId49"/>
    <p:sldId id="332" r:id="rId50"/>
    <p:sldId id="320" r:id="rId51"/>
    <p:sldId id="33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96D"/>
    <a:srgbClr val="014E52"/>
    <a:srgbClr val="6FDFF9"/>
    <a:srgbClr val="067F9C"/>
    <a:srgbClr val="FFFFFF"/>
    <a:srgbClr val="01C6FD"/>
    <a:srgbClr val="79AE02"/>
    <a:srgbClr val="03556D"/>
    <a:srgbClr val="145C72"/>
    <a:srgbClr val="0000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5T18:36:20.070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1DE6A-397F-4056-B056-4438D1C6E7E3}" type="doc">
      <dgm:prSet loTypeId="urn:microsoft.com/office/officeart/2005/8/layout/matrix3" loCatId="matrix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10AE120-2D02-4EC2-83AB-7414AA6B8A6E}">
      <dgm:prSet/>
      <dgm:spPr/>
      <dgm:t>
        <a:bodyPr/>
        <a:lstStyle/>
        <a:p>
          <a:r>
            <a:rPr lang="en-US" b="0"/>
            <a:t>Functionality</a:t>
          </a:r>
          <a:endParaRPr lang="en-US"/>
        </a:p>
      </dgm:t>
    </dgm:pt>
    <dgm:pt modelId="{560F571F-0251-4D45-A9DF-562ADC8429D2}" type="parTrans" cxnId="{FA2D92B0-3838-4801-BDA8-F520395FB4C1}">
      <dgm:prSet/>
      <dgm:spPr/>
      <dgm:t>
        <a:bodyPr/>
        <a:lstStyle/>
        <a:p>
          <a:endParaRPr lang="en-US"/>
        </a:p>
      </dgm:t>
    </dgm:pt>
    <dgm:pt modelId="{D3129036-DAEC-4AD0-9078-633BBBD52AF3}" type="sibTrans" cxnId="{FA2D92B0-3838-4801-BDA8-F520395FB4C1}">
      <dgm:prSet/>
      <dgm:spPr/>
      <dgm:t>
        <a:bodyPr/>
        <a:lstStyle/>
        <a:p>
          <a:endParaRPr lang="en-US"/>
        </a:p>
      </dgm:t>
    </dgm:pt>
    <dgm:pt modelId="{B9259978-096B-4A3B-B6F4-4EF5A3C4CBDA}">
      <dgm:prSet/>
      <dgm:spPr/>
      <dgm:t>
        <a:bodyPr/>
        <a:lstStyle/>
        <a:p>
          <a:r>
            <a:rPr lang="en-US" b="0"/>
            <a:t>Usability</a:t>
          </a:r>
          <a:endParaRPr lang="en-US"/>
        </a:p>
      </dgm:t>
    </dgm:pt>
    <dgm:pt modelId="{2441AF82-3A10-497E-81FE-FCEA342C7398}" type="parTrans" cxnId="{BCC29BAE-DF11-46B5-9AC0-DF84946664F2}">
      <dgm:prSet/>
      <dgm:spPr/>
      <dgm:t>
        <a:bodyPr/>
        <a:lstStyle/>
        <a:p>
          <a:endParaRPr lang="en-US"/>
        </a:p>
      </dgm:t>
    </dgm:pt>
    <dgm:pt modelId="{D5E7E85A-5A62-4767-9BB7-9D9E836CFFF2}" type="sibTrans" cxnId="{BCC29BAE-DF11-46B5-9AC0-DF84946664F2}">
      <dgm:prSet/>
      <dgm:spPr/>
      <dgm:t>
        <a:bodyPr/>
        <a:lstStyle/>
        <a:p>
          <a:endParaRPr lang="en-US"/>
        </a:p>
      </dgm:t>
    </dgm:pt>
    <dgm:pt modelId="{8850B88B-75FC-43C9-A7C6-F95FA9920A28}">
      <dgm:prSet/>
      <dgm:spPr/>
      <dgm:t>
        <a:bodyPr/>
        <a:lstStyle/>
        <a:p>
          <a:r>
            <a:rPr lang="en-US" b="0"/>
            <a:t>Reliability</a:t>
          </a:r>
          <a:endParaRPr lang="en-US"/>
        </a:p>
      </dgm:t>
    </dgm:pt>
    <dgm:pt modelId="{798536D6-56CD-4084-B251-A90BA2723A10}" type="parTrans" cxnId="{B518017E-99CB-45A5-8B57-CC6EDA329E5B}">
      <dgm:prSet/>
      <dgm:spPr/>
      <dgm:t>
        <a:bodyPr/>
        <a:lstStyle/>
        <a:p>
          <a:endParaRPr lang="en-US"/>
        </a:p>
      </dgm:t>
    </dgm:pt>
    <dgm:pt modelId="{03AA6D41-01B1-4E40-9826-043587ED1305}" type="sibTrans" cxnId="{B518017E-99CB-45A5-8B57-CC6EDA329E5B}">
      <dgm:prSet/>
      <dgm:spPr/>
      <dgm:t>
        <a:bodyPr/>
        <a:lstStyle/>
        <a:p>
          <a:endParaRPr lang="en-US"/>
        </a:p>
      </dgm:t>
    </dgm:pt>
    <dgm:pt modelId="{CDE0368B-593C-4ABA-A417-C07244AE1308}">
      <dgm:prSet/>
      <dgm:spPr/>
      <dgm:t>
        <a:bodyPr/>
        <a:lstStyle/>
        <a:p>
          <a:r>
            <a:rPr lang="en-US" b="0"/>
            <a:t>Security</a:t>
          </a:r>
          <a:endParaRPr lang="en-US"/>
        </a:p>
      </dgm:t>
    </dgm:pt>
    <dgm:pt modelId="{C46313BB-56EB-44B3-83B4-52688CEDE37C}" type="parTrans" cxnId="{39443D3B-3778-4279-B6D5-755D65ECF848}">
      <dgm:prSet/>
      <dgm:spPr/>
      <dgm:t>
        <a:bodyPr/>
        <a:lstStyle/>
        <a:p>
          <a:endParaRPr lang="en-US"/>
        </a:p>
      </dgm:t>
    </dgm:pt>
    <dgm:pt modelId="{428112EE-F167-439F-9DEA-1EC11FCC6113}" type="sibTrans" cxnId="{39443D3B-3778-4279-B6D5-755D65ECF848}">
      <dgm:prSet/>
      <dgm:spPr/>
      <dgm:t>
        <a:bodyPr/>
        <a:lstStyle/>
        <a:p>
          <a:endParaRPr lang="en-US"/>
        </a:p>
      </dgm:t>
    </dgm:pt>
    <dgm:pt modelId="{D6ADBB5D-F248-4D35-A7B4-6FDF15F488A1}" type="pres">
      <dgm:prSet presAssocID="{1811DE6A-397F-4056-B056-4438D1C6E7E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55D9FF40-BBF8-445A-BCD3-17042812906B}" type="pres">
      <dgm:prSet presAssocID="{1811DE6A-397F-4056-B056-4438D1C6E7E3}" presName="diamond" presStyleLbl="bgShp" presStyleIdx="0" presStyleCnt="1"/>
      <dgm:spPr/>
    </dgm:pt>
    <dgm:pt modelId="{E45A0558-BE68-4688-9F34-C27C7FD98193}" type="pres">
      <dgm:prSet presAssocID="{1811DE6A-397F-4056-B056-4438D1C6E7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0F51B413-8A53-400A-8510-4C84FE30DE79}" type="pres">
      <dgm:prSet presAssocID="{1811DE6A-397F-4056-B056-4438D1C6E7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48B7BB85-8214-4422-BD6C-672219AA8D01}" type="pres">
      <dgm:prSet presAssocID="{1811DE6A-397F-4056-B056-4438D1C6E7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AC2AC0FF-BFA8-45F8-AFBF-7C167EAB3930}" type="pres">
      <dgm:prSet presAssocID="{1811DE6A-397F-4056-B056-4438D1C6E7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81E1080D-B662-4A29-8667-BCF7EEA1D6DA}" type="presOf" srcId="{CDE0368B-593C-4ABA-A417-C07244AE1308}" destId="{AC2AC0FF-BFA8-45F8-AFBF-7C167EAB3930}" srcOrd="0" destOrd="0" presId="urn:microsoft.com/office/officeart/2005/8/layout/matrix3"/>
    <dgm:cxn modelId="{2976C0ED-9B68-429B-8A57-C1D2A6DB5815}" type="presOf" srcId="{B9259978-096B-4A3B-B6F4-4EF5A3C4CBDA}" destId="{0F51B413-8A53-400A-8510-4C84FE30DE79}" srcOrd="0" destOrd="0" presId="urn:microsoft.com/office/officeart/2005/8/layout/matrix3"/>
    <dgm:cxn modelId="{FA2D92B0-3838-4801-BDA8-F520395FB4C1}" srcId="{1811DE6A-397F-4056-B056-4438D1C6E7E3}" destId="{110AE120-2D02-4EC2-83AB-7414AA6B8A6E}" srcOrd="0" destOrd="0" parTransId="{560F571F-0251-4D45-A9DF-562ADC8429D2}" sibTransId="{D3129036-DAEC-4AD0-9078-633BBBD52AF3}"/>
    <dgm:cxn modelId="{BCC29BAE-DF11-46B5-9AC0-DF84946664F2}" srcId="{1811DE6A-397F-4056-B056-4438D1C6E7E3}" destId="{B9259978-096B-4A3B-B6F4-4EF5A3C4CBDA}" srcOrd="1" destOrd="0" parTransId="{2441AF82-3A10-497E-81FE-FCEA342C7398}" sibTransId="{D5E7E85A-5A62-4767-9BB7-9D9E836CFFF2}"/>
    <dgm:cxn modelId="{5C8AD23B-63F6-4CC5-8213-A125C6838563}" type="presOf" srcId="{110AE120-2D02-4EC2-83AB-7414AA6B8A6E}" destId="{E45A0558-BE68-4688-9F34-C27C7FD98193}" srcOrd="0" destOrd="0" presId="urn:microsoft.com/office/officeart/2005/8/layout/matrix3"/>
    <dgm:cxn modelId="{39443D3B-3778-4279-B6D5-755D65ECF848}" srcId="{1811DE6A-397F-4056-B056-4438D1C6E7E3}" destId="{CDE0368B-593C-4ABA-A417-C07244AE1308}" srcOrd="3" destOrd="0" parTransId="{C46313BB-56EB-44B3-83B4-52688CEDE37C}" sibTransId="{428112EE-F167-439F-9DEA-1EC11FCC6113}"/>
    <dgm:cxn modelId="{B518017E-99CB-45A5-8B57-CC6EDA329E5B}" srcId="{1811DE6A-397F-4056-B056-4438D1C6E7E3}" destId="{8850B88B-75FC-43C9-A7C6-F95FA9920A28}" srcOrd="2" destOrd="0" parTransId="{798536D6-56CD-4084-B251-A90BA2723A10}" sibTransId="{03AA6D41-01B1-4E40-9826-043587ED1305}"/>
    <dgm:cxn modelId="{D70AA991-7536-432E-BC61-C732C693FA5D}" type="presOf" srcId="{1811DE6A-397F-4056-B056-4438D1C6E7E3}" destId="{D6ADBB5D-F248-4D35-A7B4-6FDF15F488A1}" srcOrd="0" destOrd="0" presId="urn:microsoft.com/office/officeart/2005/8/layout/matrix3"/>
    <dgm:cxn modelId="{9B96BDF1-ACC5-4B87-A620-EECD30CAFFCA}" type="presOf" srcId="{8850B88B-75FC-43C9-A7C6-F95FA9920A28}" destId="{48B7BB85-8214-4422-BD6C-672219AA8D01}" srcOrd="0" destOrd="0" presId="urn:microsoft.com/office/officeart/2005/8/layout/matrix3"/>
    <dgm:cxn modelId="{47611835-31FE-419F-8DF5-5653548A408B}" type="presParOf" srcId="{D6ADBB5D-F248-4D35-A7B4-6FDF15F488A1}" destId="{55D9FF40-BBF8-445A-BCD3-17042812906B}" srcOrd="0" destOrd="0" presId="urn:microsoft.com/office/officeart/2005/8/layout/matrix3"/>
    <dgm:cxn modelId="{B2C498D6-4AF4-4E5A-B93C-98F9C1FC49C2}" type="presParOf" srcId="{D6ADBB5D-F248-4D35-A7B4-6FDF15F488A1}" destId="{E45A0558-BE68-4688-9F34-C27C7FD98193}" srcOrd="1" destOrd="0" presId="urn:microsoft.com/office/officeart/2005/8/layout/matrix3"/>
    <dgm:cxn modelId="{05027DF6-1A75-405C-999C-7968F324D6BA}" type="presParOf" srcId="{D6ADBB5D-F248-4D35-A7B4-6FDF15F488A1}" destId="{0F51B413-8A53-400A-8510-4C84FE30DE79}" srcOrd="2" destOrd="0" presId="urn:microsoft.com/office/officeart/2005/8/layout/matrix3"/>
    <dgm:cxn modelId="{B6B2318F-3D02-48FD-A778-5D734CB57E00}" type="presParOf" srcId="{D6ADBB5D-F248-4D35-A7B4-6FDF15F488A1}" destId="{48B7BB85-8214-4422-BD6C-672219AA8D01}" srcOrd="3" destOrd="0" presId="urn:microsoft.com/office/officeart/2005/8/layout/matrix3"/>
    <dgm:cxn modelId="{48110AF1-79E2-4C31-A694-3655F3CAEC25}" type="presParOf" srcId="{D6ADBB5D-F248-4D35-A7B4-6FDF15F488A1}" destId="{AC2AC0FF-BFA8-45F8-AFBF-7C167EAB393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CD0EC6-A517-4162-B72B-EEB1A686B8C2}" type="doc">
      <dgm:prSet loTypeId="urn:microsoft.com/office/officeart/2005/8/layout/hierarchy3" loCatId="hierarchy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FB151E5-1BD4-4437-9ECB-EDC81ADD81FF}">
      <dgm:prSet/>
      <dgm:spPr/>
      <dgm:t>
        <a:bodyPr/>
        <a:lstStyle/>
        <a:p>
          <a:r>
            <a:rPr lang="en-US" b="0"/>
            <a:t>Data Validation</a:t>
          </a:r>
          <a:endParaRPr lang="en-US"/>
        </a:p>
      </dgm:t>
    </dgm:pt>
    <dgm:pt modelId="{5CCDDC5A-F727-4B43-8B9C-0241B04D1EA3}" type="parTrans" cxnId="{742BE2BC-68A2-4E0B-AB2E-EE93C769533D}">
      <dgm:prSet/>
      <dgm:spPr/>
      <dgm:t>
        <a:bodyPr/>
        <a:lstStyle/>
        <a:p>
          <a:endParaRPr lang="en-US"/>
        </a:p>
      </dgm:t>
    </dgm:pt>
    <dgm:pt modelId="{81A91D56-8334-410B-AAA6-C8BD3B336E5A}" type="sibTrans" cxnId="{742BE2BC-68A2-4E0B-AB2E-EE93C769533D}">
      <dgm:prSet/>
      <dgm:spPr/>
      <dgm:t>
        <a:bodyPr/>
        <a:lstStyle/>
        <a:p>
          <a:endParaRPr lang="en-US"/>
        </a:p>
      </dgm:t>
    </dgm:pt>
    <dgm:pt modelId="{5822CC23-0B00-414A-85C5-2DDC67B3A4B8}">
      <dgm:prSet/>
      <dgm:spPr/>
      <dgm:t>
        <a:bodyPr/>
        <a:lstStyle/>
        <a:p>
          <a:r>
            <a:rPr lang="en-US" b="0"/>
            <a:t>Understandability</a:t>
          </a:r>
          <a:endParaRPr lang="en-US"/>
        </a:p>
      </dgm:t>
    </dgm:pt>
    <dgm:pt modelId="{AD48F085-278A-470B-AEBF-2F9C2E60E2EC}" type="parTrans" cxnId="{5FAF2F14-761E-4762-AB5D-AA3F4BC3D9A7}">
      <dgm:prSet/>
      <dgm:spPr/>
      <dgm:t>
        <a:bodyPr/>
        <a:lstStyle/>
        <a:p>
          <a:endParaRPr lang="en-US"/>
        </a:p>
      </dgm:t>
    </dgm:pt>
    <dgm:pt modelId="{99A3FAD0-C0A1-4B3A-B720-B830A793F33C}" type="sibTrans" cxnId="{5FAF2F14-761E-4762-AB5D-AA3F4BC3D9A7}">
      <dgm:prSet/>
      <dgm:spPr/>
      <dgm:t>
        <a:bodyPr/>
        <a:lstStyle/>
        <a:p>
          <a:endParaRPr lang="en-US"/>
        </a:p>
      </dgm:t>
    </dgm:pt>
    <dgm:pt modelId="{B041ED1A-68FE-4F94-BDC8-4B1113A2C5F5}" type="pres">
      <dgm:prSet presAssocID="{A5CD0EC6-A517-4162-B72B-EEB1A686B8C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SG"/>
        </a:p>
      </dgm:t>
    </dgm:pt>
    <dgm:pt modelId="{6A669D08-D5BC-4179-9BC5-22CA5C22FF5B}" type="pres">
      <dgm:prSet presAssocID="{BFB151E5-1BD4-4437-9ECB-EDC81ADD81FF}" presName="root" presStyleCnt="0"/>
      <dgm:spPr/>
    </dgm:pt>
    <dgm:pt modelId="{5E188539-9FEB-42C4-BF43-A132919E7625}" type="pres">
      <dgm:prSet presAssocID="{BFB151E5-1BD4-4437-9ECB-EDC81ADD81FF}" presName="rootComposite" presStyleCnt="0"/>
      <dgm:spPr/>
    </dgm:pt>
    <dgm:pt modelId="{2C6D6D1A-E1F6-4E92-9265-C4C7843A569D}" type="pres">
      <dgm:prSet presAssocID="{BFB151E5-1BD4-4437-9ECB-EDC81ADD81FF}" presName="rootText" presStyleLbl="node1" presStyleIdx="0" presStyleCnt="2"/>
      <dgm:spPr/>
      <dgm:t>
        <a:bodyPr/>
        <a:lstStyle/>
        <a:p>
          <a:endParaRPr lang="en-SG"/>
        </a:p>
      </dgm:t>
    </dgm:pt>
    <dgm:pt modelId="{8DC4608F-B656-47DC-B7AC-CA58CE7F418B}" type="pres">
      <dgm:prSet presAssocID="{BFB151E5-1BD4-4437-9ECB-EDC81ADD81FF}" presName="rootConnector" presStyleLbl="node1" presStyleIdx="0" presStyleCnt="2"/>
      <dgm:spPr/>
      <dgm:t>
        <a:bodyPr/>
        <a:lstStyle/>
        <a:p>
          <a:endParaRPr lang="en-SG"/>
        </a:p>
      </dgm:t>
    </dgm:pt>
    <dgm:pt modelId="{5CA61591-64BF-455B-83E3-983769F1B057}" type="pres">
      <dgm:prSet presAssocID="{BFB151E5-1BD4-4437-9ECB-EDC81ADD81FF}" presName="childShape" presStyleCnt="0"/>
      <dgm:spPr/>
    </dgm:pt>
    <dgm:pt modelId="{66DFEDD0-14E4-446E-8A55-630575EF30D6}" type="pres">
      <dgm:prSet presAssocID="{5822CC23-0B00-414A-85C5-2DDC67B3A4B8}" presName="root" presStyleCnt="0"/>
      <dgm:spPr/>
    </dgm:pt>
    <dgm:pt modelId="{2733EEB7-FCAF-4146-A245-FD12191C08F0}" type="pres">
      <dgm:prSet presAssocID="{5822CC23-0B00-414A-85C5-2DDC67B3A4B8}" presName="rootComposite" presStyleCnt="0"/>
      <dgm:spPr/>
    </dgm:pt>
    <dgm:pt modelId="{E414CCD4-0AD2-4CA8-B42B-D095310F40C8}" type="pres">
      <dgm:prSet presAssocID="{5822CC23-0B00-414A-85C5-2DDC67B3A4B8}" presName="rootText" presStyleLbl="node1" presStyleIdx="1" presStyleCnt="2"/>
      <dgm:spPr/>
      <dgm:t>
        <a:bodyPr/>
        <a:lstStyle/>
        <a:p>
          <a:endParaRPr lang="en-SG"/>
        </a:p>
      </dgm:t>
    </dgm:pt>
    <dgm:pt modelId="{F38B3DA1-1CB3-4766-9ACC-574710BC5466}" type="pres">
      <dgm:prSet presAssocID="{5822CC23-0B00-414A-85C5-2DDC67B3A4B8}" presName="rootConnector" presStyleLbl="node1" presStyleIdx="1" presStyleCnt="2"/>
      <dgm:spPr/>
      <dgm:t>
        <a:bodyPr/>
        <a:lstStyle/>
        <a:p>
          <a:endParaRPr lang="en-SG"/>
        </a:p>
      </dgm:t>
    </dgm:pt>
    <dgm:pt modelId="{B0171958-FCAB-4F2A-8CC0-0544AA451FD7}" type="pres">
      <dgm:prSet presAssocID="{5822CC23-0B00-414A-85C5-2DDC67B3A4B8}" presName="childShape" presStyleCnt="0"/>
      <dgm:spPr/>
    </dgm:pt>
  </dgm:ptLst>
  <dgm:cxnLst>
    <dgm:cxn modelId="{BBC16B25-F1E4-4E3F-BAD0-41F09F164365}" type="presOf" srcId="{A5CD0EC6-A517-4162-B72B-EEB1A686B8C2}" destId="{B041ED1A-68FE-4F94-BDC8-4B1113A2C5F5}" srcOrd="0" destOrd="0" presId="urn:microsoft.com/office/officeart/2005/8/layout/hierarchy3"/>
    <dgm:cxn modelId="{6B904B06-C276-4658-97DC-0BEAE235C9E4}" type="presOf" srcId="{BFB151E5-1BD4-4437-9ECB-EDC81ADD81FF}" destId="{8DC4608F-B656-47DC-B7AC-CA58CE7F418B}" srcOrd="1" destOrd="0" presId="urn:microsoft.com/office/officeart/2005/8/layout/hierarchy3"/>
    <dgm:cxn modelId="{742BE2BC-68A2-4E0B-AB2E-EE93C769533D}" srcId="{A5CD0EC6-A517-4162-B72B-EEB1A686B8C2}" destId="{BFB151E5-1BD4-4437-9ECB-EDC81ADD81FF}" srcOrd="0" destOrd="0" parTransId="{5CCDDC5A-F727-4B43-8B9C-0241B04D1EA3}" sibTransId="{81A91D56-8334-410B-AAA6-C8BD3B336E5A}"/>
    <dgm:cxn modelId="{61A1B2C9-55DE-45DD-A6A4-3D6519ABCBE5}" type="presOf" srcId="{5822CC23-0B00-414A-85C5-2DDC67B3A4B8}" destId="{F38B3DA1-1CB3-4766-9ACC-574710BC5466}" srcOrd="1" destOrd="0" presId="urn:microsoft.com/office/officeart/2005/8/layout/hierarchy3"/>
    <dgm:cxn modelId="{B761E488-84EF-4F1D-9CDD-40CB2C66ED6A}" type="presOf" srcId="{BFB151E5-1BD4-4437-9ECB-EDC81ADD81FF}" destId="{2C6D6D1A-E1F6-4E92-9265-C4C7843A569D}" srcOrd="0" destOrd="0" presId="urn:microsoft.com/office/officeart/2005/8/layout/hierarchy3"/>
    <dgm:cxn modelId="{5BD32B54-465D-4A22-97D3-32811B14EB6D}" type="presOf" srcId="{5822CC23-0B00-414A-85C5-2DDC67B3A4B8}" destId="{E414CCD4-0AD2-4CA8-B42B-D095310F40C8}" srcOrd="0" destOrd="0" presId="urn:microsoft.com/office/officeart/2005/8/layout/hierarchy3"/>
    <dgm:cxn modelId="{5FAF2F14-761E-4762-AB5D-AA3F4BC3D9A7}" srcId="{A5CD0EC6-A517-4162-B72B-EEB1A686B8C2}" destId="{5822CC23-0B00-414A-85C5-2DDC67B3A4B8}" srcOrd="1" destOrd="0" parTransId="{AD48F085-278A-470B-AEBF-2F9C2E60E2EC}" sibTransId="{99A3FAD0-C0A1-4B3A-B720-B830A793F33C}"/>
    <dgm:cxn modelId="{EBA2E30E-3C39-4627-BF1D-B2C017550743}" type="presParOf" srcId="{B041ED1A-68FE-4F94-BDC8-4B1113A2C5F5}" destId="{6A669D08-D5BC-4179-9BC5-22CA5C22FF5B}" srcOrd="0" destOrd="0" presId="urn:microsoft.com/office/officeart/2005/8/layout/hierarchy3"/>
    <dgm:cxn modelId="{B749612E-1469-4329-8699-6838838A6EDB}" type="presParOf" srcId="{6A669D08-D5BC-4179-9BC5-22CA5C22FF5B}" destId="{5E188539-9FEB-42C4-BF43-A132919E7625}" srcOrd="0" destOrd="0" presId="urn:microsoft.com/office/officeart/2005/8/layout/hierarchy3"/>
    <dgm:cxn modelId="{01A0B929-5F7B-4B4D-946C-C83895EE196D}" type="presParOf" srcId="{5E188539-9FEB-42C4-BF43-A132919E7625}" destId="{2C6D6D1A-E1F6-4E92-9265-C4C7843A569D}" srcOrd="0" destOrd="0" presId="urn:microsoft.com/office/officeart/2005/8/layout/hierarchy3"/>
    <dgm:cxn modelId="{1B0B1D9D-A9FB-4609-A92E-AA4036015E2E}" type="presParOf" srcId="{5E188539-9FEB-42C4-BF43-A132919E7625}" destId="{8DC4608F-B656-47DC-B7AC-CA58CE7F418B}" srcOrd="1" destOrd="0" presId="urn:microsoft.com/office/officeart/2005/8/layout/hierarchy3"/>
    <dgm:cxn modelId="{4E9B39BA-DB43-4461-B868-62F82D41A4C2}" type="presParOf" srcId="{6A669D08-D5BC-4179-9BC5-22CA5C22FF5B}" destId="{5CA61591-64BF-455B-83E3-983769F1B057}" srcOrd="1" destOrd="0" presId="urn:microsoft.com/office/officeart/2005/8/layout/hierarchy3"/>
    <dgm:cxn modelId="{84D71CCE-FD31-4CDD-A061-DC99E3EB46A0}" type="presParOf" srcId="{B041ED1A-68FE-4F94-BDC8-4B1113A2C5F5}" destId="{66DFEDD0-14E4-446E-8A55-630575EF30D6}" srcOrd="1" destOrd="0" presId="urn:microsoft.com/office/officeart/2005/8/layout/hierarchy3"/>
    <dgm:cxn modelId="{CF87885D-9FEB-4997-A435-068F6FEC9756}" type="presParOf" srcId="{66DFEDD0-14E4-446E-8A55-630575EF30D6}" destId="{2733EEB7-FCAF-4146-A245-FD12191C08F0}" srcOrd="0" destOrd="0" presId="urn:microsoft.com/office/officeart/2005/8/layout/hierarchy3"/>
    <dgm:cxn modelId="{08FC9BA2-33D8-4D0C-A43B-8B0B549DBFC0}" type="presParOf" srcId="{2733EEB7-FCAF-4146-A245-FD12191C08F0}" destId="{E414CCD4-0AD2-4CA8-B42B-D095310F40C8}" srcOrd="0" destOrd="0" presId="urn:microsoft.com/office/officeart/2005/8/layout/hierarchy3"/>
    <dgm:cxn modelId="{B52D9BC2-CF73-490E-AE6B-6788C349F0E2}" type="presParOf" srcId="{2733EEB7-FCAF-4146-A245-FD12191C08F0}" destId="{F38B3DA1-1CB3-4766-9ACC-574710BC5466}" srcOrd="1" destOrd="0" presId="urn:microsoft.com/office/officeart/2005/8/layout/hierarchy3"/>
    <dgm:cxn modelId="{500BA157-A871-45F3-A04E-F302ECE7C12C}" type="presParOf" srcId="{66DFEDD0-14E4-446E-8A55-630575EF30D6}" destId="{B0171958-FCAB-4F2A-8CC0-0544AA451FD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9FF40-BBF8-445A-BCD3-17042812906B}">
      <dsp:nvSpPr>
        <dsp:cNvPr id="0" name=""/>
        <dsp:cNvSpPr/>
      </dsp:nvSpPr>
      <dsp:spPr>
        <a:xfrm>
          <a:off x="415130" y="0"/>
          <a:ext cx="4351338" cy="4351338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A0558-BE68-4688-9F34-C27C7FD98193}">
      <dsp:nvSpPr>
        <dsp:cNvPr id="0" name=""/>
        <dsp:cNvSpPr/>
      </dsp:nvSpPr>
      <dsp:spPr>
        <a:xfrm>
          <a:off x="828508" y="413377"/>
          <a:ext cx="1697021" cy="16970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/>
            <a:t>Functionality</a:t>
          </a:r>
          <a:endParaRPr lang="en-US" sz="1700" kern="1200"/>
        </a:p>
      </dsp:txBody>
      <dsp:txXfrm>
        <a:off x="911350" y="496219"/>
        <a:ext cx="1531337" cy="1531337"/>
      </dsp:txXfrm>
    </dsp:sp>
    <dsp:sp modelId="{0F51B413-8A53-400A-8510-4C84FE30DE79}">
      <dsp:nvSpPr>
        <dsp:cNvPr id="0" name=""/>
        <dsp:cNvSpPr/>
      </dsp:nvSpPr>
      <dsp:spPr>
        <a:xfrm>
          <a:off x="2656070" y="413377"/>
          <a:ext cx="1697021" cy="16970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/>
            <a:t>Usability</a:t>
          </a:r>
          <a:endParaRPr lang="en-US" sz="1700" kern="1200"/>
        </a:p>
      </dsp:txBody>
      <dsp:txXfrm>
        <a:off x="2738912" y="496219"/>
        <a:ext cx="1531337" cy="1531337"/>
      </dsp:txXfrm>
    </dsp:sp>
    <dsp:sp modelId="{48B7BB85-8214-4422-BD6C-672219AA8D01}">
      <dsp:nvSpPr>
        <dsp:cNvPr id="0" name=""/>
        <dsp:cNvSpPr/>
      </dsp:nvSpPr>
      <dsp:spPr>
        <a:xfrm>
          <a:off x="828508" y="2240939"/>
          <a:ext cx="1697021" cy="16970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/>
            <a:t>Reliability</a:t>
          </a:r>
          <a:endParaRPr lang="en-US" sz="1700" kern="1200"/>
        </a:p>
      </dsp:txBody>
      <dsp:txXfrm>
        <a:off x="911350" y="2323781"/>
        <a:ext cx="1531337" cy="1531337"/>
      </dsp:txXfrm>
    </dsp:sp>
    <dsp:sp modelId="{AC2AC0FF-BFA8-45F8-AFBF-7C167EAB3930}">
      <dsp:nvSpPr>
        <dsp:cNvPr id="0" name=""/>
        <dsp:cNvSpPr/>
      </dsp:nvSpPr>
      <dsp:spPr>
        <a:xfrm>
          <a:off x="2656070" y="2240939"/>
          <a:ext cx="1697021" cy="16970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/>
            <a:t>Security</a:t>
          </a:r>
          <a:endParaRPr lang="en-US" sz="1700" kern="1200"/>
        </a:p>
      </dsp:txBody>
      <dsp:txXfrm>
        <a:off x="2738912" y="2323781"/>
        <a:ext cx="1531337" cy="1531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D6D1A-E1F6-4E92-9265-C4C7843A569D}">
      <dsp:nvSpPr>
        <dsp:cNvPr id="0" name=""/>
        <dsp:cNvSpPr/>
      </dsp:nvSpPr>
      <dsp:spPr>
        <a:xfrm>
          <a:off x="632" y="1600076"/>
          <a:ext cx="2302371" cy="11511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/>
            <a:t>Data Validation</a:t>
          </a:r>
          <a:endParaRPr lang="en-US" sz="2000" kern="1200"/>
        </a:p>
      </dsp:txBody>
      <dsp:txXfrm>
        <a:off x="34349" y="1633793"/>
        <a:ext cx="2234937" cy="1083751"/>
      </dsp:txXfrm>
    </dsp:sp>
    <dsp:sp modelId="{E414CCD4-0AD2-4CA8-B42B-D095310F40C8}">
      <dsp:nvSpPr>
        <dsp:cNvPr id="0" name=""/>
        <dsp:cNvSpPr/>
      </dsp:nvSpPr>
      <dsp:spPr>
        <a:xfrm>
          <a:off x="2878596" y="1600076"/>
          <a:ext cx="2302371" cy="11511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/>
            <a:t>Understandability</a:t>
          </a:r>
          <a:endParaRPr lang="en-US" sz="2000" kern="1200"/>
        </a:p>
      </dsp:txBody>
      <dsp:txXfrm>
        <a:off x="2912313" y="1633793"/>
        <a:ext cx="2234937" cy="1083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11/18/2020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b915955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b915955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51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=""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=""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=""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=""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21600" y="634300"/>
            <a:ext cx="10348800" cy="6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0" y="0"/>
            <a:ext cx="183600" cy="6858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/>
          <p:nvPr/>
        </p:nvSpPr>
        <p:spPr>
          <a:xfrm>
            <a:off x="1084364" y="1506188"/>
            <a:ext cx="2044800" cy="13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94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=""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=""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=""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=""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  <p:sldLayoutId id="214748367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F754616-DC65-1841-9419-6C0DCBEB6D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49" y="4367565"/>
            <a:ext cx="9666514" cy="2284247"/>
          </a:xfrm>
        </p:spPr>
        <p:txBody>
          <a:bodyPr/>
          <a:lstStyle/>
          <a:p>
            <a: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SCS 2102</a:t>
            </a:r>
            <a:b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PROJECT -01</a:t>
            </a:r>
            <a:b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SG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SG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 GROUP- 29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96229"/>
            <a:ext cx="7309476" cy="2519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927" y="476534"/>
            <a:ext cx="1635628" cy="19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clothing, suit&#10;&#10;Description automatically generated">
            <a:extLst>
              <a:ext uri="{FF2B5EF4-FFF2-40B4-BE49-F238E27FC236}">
                <a16:creationId xmlns="" xmlns:a16="http://schemas.microsoft.com/office/drawing/2014/main" id="{39044450-0690-4065-B3F1-258306B7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27" y="5375735"/>
            <a:ext cx="1337457" cy="1373250"/>
          </a:xfrm>
          <a:prstGeom prst="rect">
            <a:avLst/>
          </a:prstGeom>
        </p:spPr>
      </p:pic>
      <p:pic>
        <p:nvPicPr>
          <p:cNvPr id="32" name="Picture 31" descr="A picture containing shirt&#10;&#10;Description automatically generated">
            <a:extLst>
              <a:ext uri="{FF2B5EF4-FFF2-40B4-BE49-F238E27FC236}">
                <a16:creationId xmlns="" xmlns:a16="http://schemas.microsoft.com/office/drawing/2014/main" id="{4980A9A1-52E7-40E5-ACE9-D858AFC6C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507" y="5400952"/>
            <a:ext cx="1717783" cy="1322816"/>
          </a:xfrm>
          <a:prstGeom prst="rect">
            <a:avLst/>
          </a:prstGeom>
        </p:spPr>
      </p:pic>
      <p:pic>
        <p:nvPicPr>
          <p:cNvPr id="31" name="Picture 30" descr="A drawing of a cartoon character&#10;&#10;Description automatically generated">
            <a:extLst>
              <a:ext uri="{FF2B5EF4-FFF2-40B4-BE49-F238E27FC236}">
                <a16:creationId xmlns="" xmlns:a16="http://schemas.microsoft.com/office/drawing/2014/main" id="{2B028A7B-EB57-4E8B-B191-F87444CE6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19" y="5373990"/>
            <a:ext cx="1238725" cy="134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B02B5-3F12-4300-830C-0C0068C5A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26" y="342151"/>
            <a:ext cx="11174186" cy="1089529"/>
          </a:xfrm>
        </p:spPr>
        <p:txBody>
          <a:bodyPr/>
          <a:lstStyle/>
          <a:p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MVC </a:t>
            </a:r>
            <a:br>
              <a:rPr lang="en-US" dirty="0">
                <a:latin typeface="Raleway"/>
                <a:ea typeface="Raleway"/>
                <a:cs typeface="Raleway"/>
                <a:sym typeface="Raleway"/>
              </a:rPr>
            </a:b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	Architecture</a:t>
            </a:r>
            <a:endParaRPr lang="en-US" dirty="0"/>
          </a:p>
        </p:txBody>
      </p:sp>
      <p:sp>
        <p:nvSpPr>
          <p:cNvPr id="3" name="Google Shape;379;p54">
            <a:extLst>
              <a:ext uri="{FF2B5EF4-FFF2-40B4-BE49-F238E27FC236}">
                <a16:creationId xmlns="" xmlns:a16="http://schemas.microsoft.com/office/drawing/2014/main" id="{FFF65D8E-5797-4117-8C5B-F7FE0C766904}"/>
              </a:ext>
            </a:extLst>
          </p:cNvPr>
          <p:cNvSpPr txBox="1"/>
          <p:nvPr/>
        </p:nvSpPr>
        <p:spPr>
          <a:xfrm>
            <a:off x="10927429" y="1059381"/>
            <a:ext cx="723378" cy="558023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ea typeface="Raleway"/>
                <a:cs typeface="Raleway"/>
                <a:sym typeface="Raleway"/>
              </a:rPr>
              <a:t>Db</a:t>
            </a:r>
            <a:endParaRPr sz="2400" dirty="0"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A picture containing mug, cup&#10;&#10;Description automatically generated">
            <a:extLst>
              <a:ext uri="{FF2B5EF4-FFF2-40B4-BE49-F238E27FC236}">
                <a16:creationId xmlns="" xmlns:a16="http://schemas.microsoft.com/office/drawing/2014/main" id="{24DFBA20-7D6E-4612-B9ED-6F96C3480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891" y="437362"/>
            <a:ext cx="1061132" cy="1089529"/>
          </a:xfrm>
          <a:prstGeom prst="rect">
            <a:avLst/>
          </a:prstGeom>
        </p:spPr>
      </p:pic>
      <p:sp>
        <p:nvSpPr>
          <p:cNvPr id="5" name="Google Shape;371;p54">
            <a:extLst>
              <a:ext uri="{FF2B5EF4-FFF2-40B4-BE49-F238E27FC236}">
                <a16:creationId xmlns="" xmlns:a16="http://schemas.microsoft.com/office/drawing/2014/main" id="{714F883F-080F-4935-87BE-10BA3F9080C8}"/>
              </a:ext>
            </a:extLst>
          </p:cNvPr>
          <p:cNvSpPr/>
          <p:nvPr/>
        </p:nvSpPr>
        <p:spPr>
          <a:xfrm>
            <a:off x="7254240" y="3132497"/>
            <a:ext cx="3651992" cy="103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660090-0B9E-441A-8E6F-2FA4B78ABC87}"/>
              </a:ext>
            </a:extLst>
          </p:cNvPr>
          <p:cNvSpPr txBox="1"/>
          <p:nvPr/>
        </p:nvSpPr>
        <p:spPr>
          <a:xfrm>
            <a:off x="7254240" y="3307312"/>
            <a:ext cx="365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Controller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41B6CF7-1E82-43EE-B238-7E8BC0331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089" y="3239409"/>
            <a:ext cx="2572791" cy="940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BF2BB78-F0B9-4DC4-832F-16DC12475C2D}"/>
              </a:ext>
            </a:extLst>
          </p:cNvPr>
          <p:cNvSpPr txBox="1"/>
          <p:nvPr/>
        </p:nvSpPr>
        <p:spPr>
          <a:xfrm>
            <a:off x="1185288" y="3355524"/>
            <a:ext cx="2280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9CDCDFD-B302-47C7-974F-BA25A80FB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519" y="1250428"/>
            <a:ext cx="2922084" cy="940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BEE41D3-65DD-4C20-9797-279544F7287B}"/>
              </a:ext>
            </a:extLst>
          </p:cNvPr>
          <p:cNvSpPr txBox="1"/>
          <p:nvPr/>
        </p:nvSpPr>
        <p:spPr>
          <a:xfrm>
            <a:off x="4312920" y="1385312"/>
            <a:ext cx="268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ED7AEA-D643-4ACD-B64D-2FE5EA79AF39}"/>
              </a:ext>
            </a:extLst>
          </p:cNvPr>
          <p:cNvSpPr txBox="1"/>
          <p:nvPr/>
        </p:nvSpPr>
        <p:spPr>
          <a:xfrm>
            <a:off x="7753871" y="899354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730C340-2774-4E8E-8B75-83EE43BFF7C4}"/>
              </a:ext>
            </a:extLst>
          </p:cNvPr>
          <p:cNvSpPr txBox="1"/>
          <p:nvPr/>
        </p:nvSpPr>
        <p:spPr>
          <a:xfrm>
            <a:off x="8170207" y="2033112"/>
            <a:ext cx="252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Manipulates and retrieves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E4A85DF-DAD3-449C-85F9-CB38AE384C84}"/>
              </a:ext>
            </a:extLst>
          </p:cNvPr>
          <p:cNvSpPr txBox="1"/>
          <p:nvPr/>
        </p:nvSpPr>
        <p:spPr>
          <a:xfrm>
            <a:off x="4465320" y="2739529"/>
            <a:ext cx="22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Updating and user requests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5D83DC0-9EF1-4122-B82B-9B84D6937BDB}"/>
              </a:ext>
            </a:extLst>
          </p:cNvPr>
          <p:cNvSpPr txBox="1"/>
          <p:nvPr/>
        </p:nvSpPr>
        <p:spPr>
          <a:xfrm>
            <a:off x="2579169" y="4677497"/>
            <a:ext cx="23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Interacts/sees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D8C09F5-3693-4A3D-9A48-E2BCF2ED2C97}"/>
              </a:ext>
            </a:extLst>
          </p:cNvPr>
          <p:cNvSpPr txBox="1"/>
          <p:nvPr/>
        </p:nvSpPr>
        <p:spPr>
          <a:xfrm>
            <a:off x="6865256" y="4607716"/>
            <a:ext cx="244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Uses/gives 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3139BD-60ED-4294-941C-20D0040B6D47}"/>
              </a:ext>
            </a:extLst>
          </p:cNvPr>
          <p:cNvSpPr txBox="1"/>
          <p:nvPr/>
        </p:nvSpPr>
        <p:spPr>
          <a:xfrm>
            <a:off x="4617720" y="4817690"/>
            <a:ext cx="208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F24CA3E-BC93-4C75-A84A-759339AA5130}"/>
              </a:ext>
            </a:extLst>
          </p:cNvPr>
          <p:cNvCxnSpPr/>
          <p:nvPr/>
        </p:nvCxnSpPr>
        <p:spPr>
          <a:xfrm>
            <a:off x="7421880" y="1385312"/>
            <a:ext cx="208788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D424F9C2-FDF7-4E2E-9071-6EB6E354062D}"/>
              </a:ext>
            </a:extLst>
          </p:cNvPr>
          <p:cNvCxnSpPr>
            <a:cxnSpLocks/>
          </p:cNvCxnSpPr>
          <p:nvPr/>
        </p:nvCxnSpPr>
        <p:spPr>
          <a:xfrm flipH="1" flipV="1">
            <a:off x="7475084" y="1700230"/>
            <a:ext cx="2034676" cy="202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F8B78F3B-7EBC-488D-8160-635902C49222}"/>
              </a:ext>
            </a:extLst>
          </p:cNvPr>
          <p:cNvCxnSpPr/>
          <p:nvPr/>
        </p:nvCxnSpPr>
        <p:spPr>
          <a:xfrm>
            <a:off x="7421880" y="2190545"/>
            <a:ext cx="853440" cy="6935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2EA0F309-713A-4127-8C26-64A1D46EBF01}"/>
              </a:ext>
            </a:extLst>
          </p:cNvPr>
          <p:cNvCxnSpPr/>
          <p:nvPr/>
        </p:nvCxnSpPr>
        <p:spPr>
          <a:xfrm flipH="1" flipV="1">
            <a:off x="7232042" y="2368451"/>
            <a:ext cx="733001" cy="6167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4AFA4298-6B26-4F22-80DD-1B1E19EF5601}"/>
              </a:ext>
            </a:extLst>
          </p:cNvPr>
          <p:cNvCxnSpPr/>
          <p:nvPr/>
        </p:nvCxnSpPr>
        <p:spPr>
          <a:xfrm>
            <a:off x="3901440" y="3429000"/>
            <a:ext cx="30937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C988AEE0-FFDC-40F7-96CF-1F2B65292D12}"/>
              </a:ext>
            </a:extLst>
          </p:cNvPr>
          <p:cNvCxnSpPr/>
          <p:nvPr/>
        </p:nvCxnSpPr>
        <p:spPr>
          <a:xfrm flipH="1">
            <a:off x="3901440" y="3709467"/>
            <a:ext cx="30937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12AAFE7C-EBFE-42F9-BE01-B3F40A2A7D0D}"/>
              </a:ext>
            </a:extLst>
          </p:cNvPr>
          <p:cNvCxnSpPr>
            <a:cxnSpLocks/>
          </p:cNvCxnSpPr>
          <p:nvPr/>
        </p:nvCxnSpPr>
        <p:spPr>
          <a:xfrm flipH="1" flipV="1">
            <a:off x="3703960" y="4296304"/>
            <a:ext cx="1163918" cy="75509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18785423-2E0E-43A7-B830-B6C5CEC8FF98}"/>
              </a:ext>
            </a:extLst>
          </p:cNvPr>
          <p:cNvCxnSpPr>
            <a:cxnSpLocks/>
          </p:cNvCxnSpPr>
          <p:nvPr/>
        </p:nvCxnSpPr>
        <p:spPr>
          <a:xfrm flipV="1">
            <a:off x="6292819" y="4381505"/>
            <a:ext cx="939223" cy="60101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Google Shape;369;p54">
            <a:extLst>
              <a:ext uri="{FF2B5EF4-FFF2-40B4-BE49-F238E27FC236}">
                <a16:creationId xmlns="" xmlns:a16="http://schemas.microsoft.com/office/drawing/2014/main" id="{A71ECAFB-BCBB-4C27-BA13-F8BAD256C390}"/>
              </a:ext>
            </a:extLst>
          </p:cNvPr>
          <p:cNvSpPr txBox="1"/>
          <p:nvPr/>
        </p:nvSpPr>
        <p:spPr>
          <a:xfrm>
            <a:off x="4090322" y="6449132"/>
            <a:ext cx="1377065" cy="44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Receptionist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370;p54">
            <a:extLst>
              <a:ext uri="{FF2B5EF4-FFF2-40B4-BE49-F238E27FC236}">
                <a16:creationId xmlns="" xmlns:a16="http://schemas.microsoft.com/office/drawing/2014/main" id="{4991F8D6-777C-4FE4-B79B-FDDBE6C03F88}"/>
              </a:ext>
            </a:extLst>
          </p:cNvPr>
          <p:cNvSpPr txBox="1"/>
          <p:nvPr/>
        </p:nvSpPr>
        <p:spPr>
          <a:xfrm>
            <a:off x="5288031" y="6449132"/>
            <a:ext cx="1580726" cy="4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Admin/Owner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394;p54">
            <a:extLst>
              <a:ext uri="{FF2B5EF4-FFF2-40B4-BE49-F238E27FC236}">
                <a16:creationId xmlns="" xmlns:a16="http://schemas.microsoft.com/office/drawing/2014/main" id="{2EDB7452-5EFB-4E8B-84D2-B748A58D6D99}"/>
              </a:ext>
            </a:extLst>
          </p:cNvPr>
          <p:cNvSpPr txBox="1"/>
          <p:nvPr/>
        </p:nvSpPr>
        <p:spPr>
          <a:xfrm>
            <a:off x="6632143" y="6430795"/>
            <a:ext cx="1151971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dirty="0">
                <a:ea typeface="Raleway"/>
                <a:cs typeface="Raleway"/>
                <a:sym typeface="Raleway"/>
              </a:rPr>
              <a:t>Customer</a:t>
            </a:r>
            <a:endParaRPr sz="1467" dirty="0"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450DD35D-1136-47E4-8C6D-0BE5532F5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8575" y="301841"/>
            <a:ext cx="6461317" cy="64008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Folder architecture is completed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Hence,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development process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use of resources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modification does not affect entire model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Placeholder 6" descr="Graphical user interface, text&#10;&#10;Description automatically generated">
            <a:extLst>
              <a:ext uri="{FF2B5EF4-FFF2-40B4-BE49-F238E27FC236}">
                <a16:creationId xmlns="" xmlns:a16="http://schemas.microsoft.com/office/drawing/2014/main" id="{7972C88D-CA57-40DD-A226-B084E7C72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775" y="179134"/>
            <a:ext cx="3797316" cy="6536386"/>
          </a:xfrm>
          <a:noFill/>
        </p:spPr>
      </p:pic>
    </p:spTree>
    <p:extLst>
      <p:ext uri="{BB962C8B-B14F-4D97-AF65-F5344CB8AC3E}">
        <p14:creationId xmlns:p14="http://schemas.microsoft.com/office/powerpoint/2010/main" val="1542742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AC55E5-9C3E-4ECB-AA24-585AE81F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Interfaces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A45525-EF5D-4D57-888B-F7E76153B774}"/>
              </a:ext>
            </a:extLst>
          </p:cNvPr>
          <p:cNvSpPr txBox="1"/>
          <p:nvPr/>
        </p:nvSpPr>
        <p:spPr>
          <a:xfrm>
            <a:off x="1052595" y="5937813"/>
            <a:ext cx="8171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Every UI is completed and ready to view</a:t>
            </a:r>
            <a:endParaRPr lang="en-US" sz="2800" dirty="0"/>
          </a:p>
        </p:txBody>
      </p:sp>
      <p:pic>
        <p:nvPicPr>
          <p:cNvPr id="5" name="Picture 4" descr="A picture containing screenshot, outdoor, large, person&#10;&#10;Description automatically generated">
            <a:extLst>
              <a:ext uri="{FF2B5EF4-FFF2-40B4-BE49-F238E27FC236}">
                <a16:creationId xmlns="" xmlns:a16="http://schemas.microsoft.com/office/drawing/2014/main" id="{8F259D39-9EC7-4A52-A94A-B0F063C5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146"/>
            <a:ext cx="12192000" cy="47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3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95000"/>
            </a:schemeClr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application, website&#10;&#10;Description automatically generated">
            <a:extLst>
              <a:ext uri="{FF2B5EF4-FFF2-40B4-BE49-F238E27FC236}">
                <a16:creationId xmlns="" xmlns:a16="http://schemas.microsoft.com/office/drawing/2014/main" id="{0309496C-16CB-4D85-90BF-65D33D1619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64309" y="264017"/>
            <a:ext cx="5181600" cy="2820928"/>
          </a:xfrm>
        </p:spPr>
      </p:pic>
      <p:pic>
        <p:nvPicPr>
          <p:cNvPr id="8" name="Content Placeholder 7" descr="Graphical user interface, website&#10;&#10;Description automatically generated">
            <a:extLst>
              <a:ext uri="{FF2B5EF4-FFF2-40B4-BE49-F238E27FC236}">
                <a16:creationId xmlns="" xmlns:a16="http://schemas.microsoft.com/office/drawing/2014/main" id="{9099C948-0768-417A-856B-5563EF51F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091" y="264017"/>
            <a:ext cx="5307012" cy="2820928"/>
          </a:xfr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9AFDAF05-3549-4501-B872-4D498129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1" y="3773056"/>
            <a:ext cx="5307012" cy="2698733"/>
          </a:xfrm>
          <a:prstGeom prst="rect">
            <a:avLst/>
          </a:prstGeom>
        </p:spPr>
      </p:pic>
      <p:pic>
        <p:nvPicPr>
          <p:cNvPr id="14" name="Picture 13" descr="A bunch of different foods&#10;&#10;Description automatically generated">
            <a:extLst>
              <a:ext uri="{FF2B5EF4-FFF2-40B4-BE49-F238E27FC236}">
                <a16:creationId xmlns="" xmlns:a16="http://schemas.microsoft.com/office/drawing/2014/main" id="{7EF5E184-02CB-4BFD-BD97-7B93FD55C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309" y="3685309"/>
            <a:ext cx="5181600" cy="26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3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95000"/>
            </a:schemeClr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 in a room&#10;&#10;Description automatically generated">
            <a:extLst>
              <a:ext uri="{FF2B5EF4-FFF2-40B4-BE49-F238E27FC236}">
                <a16:creationId xmlns="" xmlns:a16="http://schemas.microsoft.com/office/drawing/2014/main" id="{0C16A098-98F7-4B32-919D-05728A1AF5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50641" y="302030"/>
            <a:ext cx="5421313" cy="2554320"/>
          </a:xfrm>
        </p:spPr>
      </p:pic>
      <p:pic>
        <p:nvPicPr>
          <p:cNvPr id="8" name="Content Placeholder 7" descr="A picture containing indoor, table, sitting, small&#10;&#10;Description automatically generated">
            <a:extLst>
              <a:ext uri="{FF2B5EF4-FFF2-40B4-BE49-F238E27FC236}">
                <a16:creationId xmlns="" xmlns:a16="http://schemas.microsoft.com/office/drawing/2014/main" id="{9AD362F5-349A-486C-89CF-33ECCE9414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089" y="345896"/>
            <a:ext cx="5307012" cy="2554321"/>
          </a:xfrm>
        </p:spPr>
      </p:pic>
      <p:pic>
        <p:nvPicPr>
          <p:cNvPr id="12" name="Picture 11" descr="A picture containing outdoor, riding, person, water&#10;&#10;Description automatically generated">
            <a:extLst>
              <a:ext uri="{FF2B5EF4-FFF2-40B4-BE49-F238E27FC236}">
                <a16:creationId xmlns="" xmlns:a16="http://schemas.microsoft.com/office/drawing/2014/main" id="{963E7034-F723-46F8-8EF3-F10457347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8" y="3345881"/>
            <a:ext cx="5307011" cy="2934847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A81B15E6-CF37-42E1-8AB9-8380CCEC3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638" y="3345881"/>
            <a:ext cx="5941361" cy="293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95000"/>
            </a:schemeClr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application, PowerPoint&#10;&#10;Description automatically generated">
            <a:extLst>
              <a:ext uri="{FF2B5EF4-FFF2-40B4-BE49-F238E27FC236}">
                <a16:creationId xmlns="" xmlns:a16="http://schemas.microsoft.com/office/drawing/2014/main" id="{9034945B-D744-46FD-A56B-0CE4C6E38F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38899" y="587521"/>
            <a:ext cx="5181600" cy="2733663"/>
          </a:xfrm>
        </p:spPr>
      </p:pic>
      <p:pic>
        <p:nvPicPr>
          <p:cNvPr id="8" name="Content Placeholder 7" descr="A picture containing grass, outdoor, person, person&#10;&#10;Description automatically generated">
            <a:extLst>
              <a:ext uri="{FF2B5EF4-FFF2-40B4-BE49-F238E27FC236}">
                <a16:creationId xmlns="" xmlns:a16="http://schemas.microsoft.com/office/drawing/2014/main" id="{D320D9EC-5710-4A17-A0A5-A6FCCE693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091" y="587521"/>
            <a:ext cx="5307012" cy="2733663"/>
          </a:xfr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687D0A7C-992A-45A1-BB0C-903EB277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92" y="3813164"/>
            <a:ext cx="5307011" cy="2766125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50540A4E-0740-4836-BE19-6045A36F4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899" y="3813164"/>
            <a:ext cx="5181600" cy="27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4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1">
              <a:lumMod val="95000"/>
            </a:schemeClr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="" xmlns:a16="http://schemas.microsoft.com/office/drawing/2014/main" id="{4196CB30-2DE3-442D-8E98-43090C8721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38900" y="461330"/>
            <a:ext cx="5181600" cy="3002097"/>
          </a:xfrm>
        </p:spPr>
      </p:pic>
      <p:pic>
        <p:nvPicPr>
          <p:cNvPr id="10" name="Content Placeholder 9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92711220-9950-4C6D-BC8B-CA44809ADC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" y="461330"/>
            <a:ext cx="5307012" cy="3043871"/>
          </a:xfr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30140A4E-B60D-453C-BB13-BEFFE61AF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621780"/>
            <a:ext cx="5307012" cy="3043871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CA38EBD5-BF09-44F0-9DF8-1418F4D76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3621780"/>
            <a:ext cx="5181600" cy="30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51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507" y="5354032"/>
            <a:ext cx="10607040" cy="701731"/>
          </a:xfrm>
        </p:spPr>
        <p:txBody>
          <a:bodyPr/>
          <a:lstStyle/>
          <a:p>
            <a:r>
              <a:rPr lang="en-US" cap="all" dirty="0"/>
              <a:t>Functional Requirements</a:t>
            </a:r>
          </a:p>
        </p:txBody>
      </p:sp>
      <p:pic>
        <p:nvPicPr>
          <p:cNvPr id="6" name="Picture Placeholder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023FC37B-A53E-450E-A0AF-C0CD188D7B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375" b="9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612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table, game&#10;&#10;Description automatically generated">
            <a:extLst>
              <a:ext uri="{FF2B5EF4-FFF2-40B4-BE49-F238E27FC236}">
                <a16:creationId xmlns="" xmlns:a16="http://schemas.microsoft.com/office/drawing/2014/main" id="{2249FCBB-1654-49E8-A1CA-64253B40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52918"/>
            <a:ext cx="4144361" cy="414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37F45B-CF22-4BB3-A611-88A53927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Owner/(Admin)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9F6B6C-06F7-4976-A269-EDBA14597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/>
              <a:t>It can access the static web pages on the web application.</a:t>
            </a:r>
          </a:p>
          <a:p>
            <a:pPr lvl="0"/>
            <a:r>
              <a:rPr lang="en-US" sz="2000" dirty="0" smtClean="0"/>
              <a:t>Edit </a:t>
            </a:r>
            <a:r>
              <a:rPr lang="en-US" sz="2000" dirty="0"/>
              <a:t>the website</a:t>
            </a:r>
          </a:p>
          <a:p>
            <a:pPr lvl="0"/>
            <a:r>
              <a:rPr lang="en-US" sz="2000" dirty="0"/>
              <a:t>Manage employee details</a:t>
            </a:r>
          </a:p>
          <a:p>
            <a:pPr lvl="0"/>
            <a:r>
              <a:rPr lang="en-US" sz="2000" dirty="0"/>
              <a:t>Generate summary reports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609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="" xmlns:a16="http://schemas.microsoft.com/office/drawing/2014/main" id="{8FEA5725-C132-4833-94A0-A46703B84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113" y="2176530"/>
            <a:ext cx="5550107" cy="4069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7AE054-6B2C-48C9-8821-80767C0A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Receptionist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2DCCB8-7EF3-4079-AC97-4704BF5D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7980509" cy="4770098"/>
          </a:xfrm>
        </p:spPr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 smtClean="0"/>
              <a:t>can </a:t>
            </a:r>
            <a:r>
              <a:rPr lang="en-US" sz="2000" dirty="0"/>
              <a:t>access the static web pages on the web application.</a:t>
            </a:r>
          </a:p>
          <a:p>
            <a:pPr lvl="0"/>
            <a:r>
              <a:rPr lang="en-US" sz="2000" dirty="0"/>
              <a:t>Handle the walk-in guest</a:t>
            </a:r>
          </a:p>
          <a:p>
            <a:pPr lvl="0"/>
            <a:r>
              <a:rPr lang="en-US" sz="2000" dirty="0"/>
              <a:t>Monitor the cash payment</a:t>
            </a:r>
          </a:p>
          <a:p>
            <a:pPr lvl="0"/>
            <a:r>
              <a:rPr lang="en-US" sz="2000" dirty="0"/>
              <a:t>Handle the booking process</a:t>
            </a:r>
          </a:p>
        </p:txBody>
      </p:sp>
    </p:spTree>
    <p:extLst>
      <p:ext uri="{BB962C8B-B14F-4D97-AF65-F5344CB8AC3E}">
        <p14:creationId xmlns:p14="http://schemas.microsoft.com/office/powerpoint/2010/main" val="299586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cture containing table, room, drawing&#10;&#10;Description automatically generated">
            <a:extLst>
              <a:ext uri="{FF2B5EF4-FFF2-40B4-BE49-F238E27FC236}">
                <a16:creationId xmlns="" xmlns:a16="http://schemas.microsoft.com/office/drawing/2014/main" id="{94344D4A-7652-439B-B982-76E59BBD9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517" r="10517"/>
          <a:stretch>
            <a:fillRect/>
          </a:stretch>
        </p:blipFill>
        <p:spPr>
          <a:xfrm>
            <a:off x="10855" y="887184"/>
            <a:ext cx="5262479" cy="4577599"/>
          </a:xfr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CD1B0F99-4BD3-403C-B0D1-0E7EA539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044" y="342419"/>
            <a:ext cx="3932237" cy="1089529"/>
          </a:xfrm>
        </p:spPr>
        <p:txBody>
          <a:bodyPr wrap="square" anchor="ctr">
            <a:normAutofit/>
          </a:bodyPr>
          <a:lstStyle/>
          <a:p>
            <a:r>
              <a:rPr lang="en-US" sz="4000" dirty="0"/>
              <a:t>Our..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43151555-05FC-4787-8A29-F9F080158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9041" y="1262131"/>
            <a:ext cx="5596523" cy="5306094"/>
          </a:xfrm>
        </p:spPr>
        <p:txBody>
          <a:bodyPr>
            <a:normAutofit/>
          </a:bodyPr>
          <a:lstStyle/>
          <a:p>
            <a:r>
              <a:rPr lang="en-US" b="1" dirty="0"/>
              <a:t>Supervisor</a:t>
            </a:r>
          </a:p>
          <a:p>
            <a:r>
              <a:rPr lang="en-US" dirty="0"/>
              <a:t>Mr. Rangana Jayashanka</a:t>
            </a:r>
          </a:p>
          <a:p>
            <a:endParaRPr lang="en-US" dirty="0"/>
          </a:p>
          <a:p>
            <a:r>
              <a:rPr lang="en-US" b="1" dirty="0"/>
              <a:t>Co-supervisor</a:t>
            </a:r>
          </a:p>
          <a:p>
            <a:pPr algn="just" fontAlgn="ctr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 Ms. Kamsa Sharma</a:t>
            </a:r>
          </a:p>
          <a:p>
            <a:pPr algn="just" fontAlgn="ctr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algn="just" fontAlgn="ctr">
              <a:lnSpc>
                <a:spcPct val="150000"/>
              </a:lnSpc>
              <a:spcBef>
                <a:spcPts val="0"/>
              </a:spcBef>
            </a:pPr>
            <a:r>
              <a:rPr lang="en-US" b="1" dirty="0"/>
              <a:t>Team-Members</a:t>
            </a:r>
          </a:p>
          <a:p>
            <a:pPr marL="285750" indent="-285750" algn="just" fontAlgn="ctr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 (Body)"/>
                <a:ea typeface="Times New Roman" panose="02020603050405020304" pitchFamily="18" charset="0"/>
                <a:cs typeface="Latha"/>
              </a:rPr>
              <a:t>R. P. Ranaweera - 18001327</a:t>
            </a:r>
            <a:endParaRPr lang="en-SG" dirty="0">
              <a:latin typeface="Arial" panose="020B0604020202020204" pitchFamily="34" charset="0"/>
            </a:endParaRPr>
          </a:p>
          <a:p>
            <a:pPr marL="285750" indent="-285750" algn="just" fontAlgn="ctr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 (Body)"/>
                <a:ea typeface="Times New Roman" panose="02020603050405020304" pitchFamily="18" charset="0"/>
                <a:cs typeface="Latha"/>
              </a:rPr>
              <a:t>W. T. Gihan - 18000576</a:t>
            </a:r>
            <a:endParaRPr lang="en-SG" dirty="0">
              <a:latin typeface="Arial" panose="020B0604020202020204" pitchFamily="34" charset="0"/>
            </a:endParaRPr>
          </a:p>
          <a:p>
            <a:pPr marL="285750" indent="-285750" algn="just" fontAlgn="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 (Body)"/>
                <a:ea typeface="Times New Roman" panose="02020603050405020304" pitchFamily="18" charset="0"/>
                <a:cs typeface="Latha"/>
              </a:rPr>
              <a:t>G. G. N. N. Wanigasekara - 18001823</a:t>
            </a:r>
            <a:endParaRPr lang="en-SG" dirty="0">
              <a:latin typeface="Arial" panose="020B0604020202020204" pitchFamily="34" charset="0"/>
            </a:endParaRPr>
          </a:p>
          <a:p>
            <a:pPr marL="285750" indent="-285750" algn="just" fontAlgn="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entury Gothic (Body)"/>
                <a:ea typeface="Times New Roman" panose="02020603050405020304" pitchFamily="18" charset="0"/>
                <a:cs typeface="Latha"/>
              </a:rPr>
              <a:t>H. M. D. Thathsara - 18001696</a:t>
            </a:r>
            <a:endParaRPr lang="en-SG" dirty="0">
              <a:latin typeface="Arial" panose="020B0604020202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35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78E0AD-2AB3-4174-B6F5-F4B5936A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r="167" b="15911"/>
          <a:stretch/>
        </p:blipFill>
        <p:spPr>
          <a:xfrm>
            <a:off x="6549629" y="1249251"/>
            <a:ext cx="4872902" cy="4421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A4DB6-C6C2-43A0-902C-0867BBA6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Unregistered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D91BC4-D002-49E0-83B0-30963278C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Create customer account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It can only access the static web pages on the web application.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Home 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Rooms &amp; suites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Dining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Surf packages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Gallery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About us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Contact</a:t>
            </a:r>
          </a:p>
          <a:p>
            <a:pPr lvl="1"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Guest review</a:t>
            </a:r>
          </a:p>
        </p:txBody>
      </p:sp>
    </p:spTree>
    <p:extLst>
      <p:ext uri="{BB962C8B-B14F-4D97-AF65-F5344CB8AC3E}">
        <p14:creationId xmlns:p14="http://schemas.microsoft.com/office/powerpoint/2010/main" val="2790353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toy&#10;&#10;Description automatically generated">
            <a:extLst>
              <a:ext uri="{FF2B5EF4-FFF2-40B4-BE49-F238E27FC236}">
                <a16:creationId xmlns="" xmlns:a16="http://schemas.microsoft.com/office/drawing/2014/main" id="{F0B38939-FD38-4E3C-A29A-CA71EB60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9429"/>
            <a:ext cx="54864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A395DD-01AE-48C1-A69A-CA88F47C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6"/>
            <a:ext cx="11174186" cy="590931"/>
          </a:xfrm>
        </p:spPr>
        <p:txBody>
          <a:bodyPr/>
          <a:lstStyle/>
          <a:p>
            <a:r>
              <a:rPr lang="en-US" dirty="0"/>
              <a:t>Registered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75182E-E603-4535-8A87-E6B2F2FE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223342"/>
            <a:ext cx="8030935" cy="5328377"/>
          </a:xfrm>
        </p:spPr>
        <p:txBody>
          <a:bodyPr/>
          <a:lstStyle/>
          <a:p>
            <a:pPr lvl="0"/>
            <a:r>
              <a:rPr lang="en-US" sz="2000" dirty="0"/>
              <a:t>Log in website</a:t>
            </a:r>
          </a:p>
          <a:p>
            <a:pPr lvl="0"/>
            <a:r>
              <a:rPr lang="en-US" sz="2000" dirty="0" smtClean="0"/>
              <a:t> </a:t>
            </a:r>
            <a:r>
              <a:rPr lang="en-US" sz="2000" dirty="0"/>
              <a:t>can access the static web pages on the web application.</a:t>
            </a:r>
          </a:p>
          <a:p>
            <a:pPr lvl="0"/>
            <a:r>
              <a:rPr lang="en-US" sz="2000" dirty="0"/>
              <a:t>Reserving room</a:t>
            </a:r>
          </a:p>
          <a:p>
            <a:pPr lvl="1"/>
            <a:r>
              <a:rPr lang="en-US" sz="2000" dirty="0"/>
              <a:t>Ability to cancel the booking</a:t>
            </a:r>
          </a:p>
          <a:p>
            <a:pPr lvl="1"/>
            <a:r>
              <a:rPr lang="en-US" sz="2000" dirty="0"/>
              <a:t>Ability to change room</a:t>
            </a:r>
          </a:p>
          <a:p>
            <a:pPr lvl="1"/>
            <a:r>
              <a:rPr lang="en-US" sz="2000" dirty="0"/>
              <a:t>Ability to extend the reservation period</a:t>
            </a:r>
          </a:p>
          <a:p>
            <a:pPr lvl="0"/>
            <a:r>
              <a:rPr lang="en-US" sz="2000" dirty="0"/>
              <a:t>Reserving surfing package</a:t>
            </a:r>
          </a:p>
          <a:p>
            <a:pPr lvl="1"/>
            <a:r>
              <a:rPr lang="en-US" sz="2000" dirty="0"/>
              <a:t>Ability to change package</a:t>
            </a:r>
          </a:p>
          <a:p>
            <a:pPr lvl="0"/>
            <a:r>
              <a:rPr lang="en-US" sz="2000" dirty="0"/>
              <a:t>Online payment facilities</a:t>
            </a:r>
          </a:p>
          <a:p>
            <a:pPr lvl="0"/>
            <a:r>
              <a:rPr lang="en-US" sz="2000" dirty="0"/>
              <a:t>Give feedback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119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8A6B16-E248-40BA-A417-4D662C83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25994"/>
            <a:ext cx="11174186" cy="757130"/>
          </a:xfrm>
        </p:spPr>
        <p:txBody>
          <a:bodyPr/>
          <a:lstStyle/>
          <a:p>
            <a:r>
              <a:rPr lang="en-SG" sz="4800" dirty="0"/>
              <a:t>Technical Exposure 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90" y="2228045"/>
            <a:ext cx="10702344" cy="37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2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A401B-68B4-4F80-B955-9F23FAF8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SG" dirty="0"/>
              <a:t>What We Learnt ? .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r="50202" b="54551"/>
          <a:stretch/>
        </p:blipFill>
        <p:spPr>
          <a:xfrm>
            <a:off x="2518112" y="1790877"/>
            <a:ext cx="3998599" cy="197619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2"/>
          <a:srcRect l="74944" b="51583"/>
          <a:stretch/>
        </p:blipFill>
        <p:spPr>
          <a:xfrm>
            <a:off x="6529590" y="1687132"/>
            <a:ext cx="2060619" cy="219584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2"/>
          <a:srcRect l="25728" t="53632"/>
          <a:stretch/>
        </p:blipFill>
        <p:spPr>
          <a:xfrm>
            <a:off x="2691684" y="3998890"/>
            <a:ext cx="5885646" cy="22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0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SG" dirty="0"/>
              <a:t>What We Used ?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73236" t="-1852" r="1" b="-1476"/>
          <a:stretch/>
        </p:blipFill>
        <p:spPr>
          <a:xfrm>
            <a:off x="6578352" y="1545238"/>
            <a:ext cx="2192159" cy="2494102"/>
          </a:xfrm>
          <a:prstGeom prst="rect">
            <a:avLst/>
          </a:prstGeom>
        </p:spPr>
      </p:pic>
      <p:sp>
        <p:nvSpPr>
          <p:cNvPr id="5" name="Shape 478"/>
          <p:cNvSpPr/>
          <p:nvPr/>
        </p:nvSpPr>
        <p:spPr>
          <a:xfrm>
            <a:off x="3776403" y="4258243"/>
            <a:ext cx="1627046" cy="1576735"/>
          </a:xfrm>
          <a:custGeom>
            <a:avLst/>
            <a:gdLst/>
            <a:ahLst/>
            <a:cxnLst/>
            <a:rect l="0" t="0" r="0" b="0"/>
            <a:pathLst>
              <a:path w="1202436" h="1150620">
                <a:moveTo>
                  <a:pt x="0" y="575310"/>
                </a:moveTo>
                <a:cubicBezTo>
                  <a:pt x="0" y="257556"/>
                  <a:pt x="269113" y="0"/>
                  <a:pt x="601218" y="0"/>
                </a:cubicBezTo>
                <a:cubicBezTo>
                  <a:pt x="933323" y="0"/>
                  <a:pt x="1202436" y="257556"/>
                  <a:pt x="1202436" y="575310"/>
                </a:cubicBezTo>
                <a:cubicBezTo>
                  <a:pt x="1202436" y="893039"/>
                  <a:pt x="933323" y="1150620"/>
                  <a:pt x="601218" y="1150620"/>
                </a:cubicBezTo>
                <a:cubicBezTo>
                  <a:pt x="269113" y="1150620"/>
                  <a:pt x="0" y="893039"/>
                  <a:pt x="0" y="575310"/>
                </a:cubicBezTo>
                <a:close/>
              </a:path>
            </a:pathLst>
          </a:custGeom>
          <a:noFill/>
          <a:ln w="25908" cap="flat" cmpd="sng" algn="ctr">
            <a:solidFill>
              <a:srgbClr val="00B0F0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11823" y="4591954"/>
            <a:ext cx="949325" cy="94234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159438" y="4620928"/>
            <a:ext cx="831850" cy="783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411" y="4286604"/>
            <a:ext cx="1625839" cy="1553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363" y="1945124"/>
            <a:ext cx="1646274" cy="1572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41" y="2233240"/>
            <a:ext cx="1067270" cy="1067270"/>
          </a:xfrm>
          <a:prstGeom prst="rect">
            <a:avLst/>
          </a:prstGeom>
        </p:spPr>
      </p:pic>
      <p:sp>
        <p:nvSpPr>
          <p:cNvPr id="11" name="Shape 478"/>
          <p:cNvSpPr/>
          <p:nvPr/>
        </p:nvSpPr>
        <p:spPr>
          <a:xfrm>
            <a:off x="2439189" y="2003921"/>
            <a:ext cx="1627046" cy="1576735"/>
          </a:xfrm>
          <a:custGeom>
            <a:avLst/>
            <a:gdLst/>
            <a:ahLst/>
            <a:cxnLst/>
            <a:rect l="0" t="0" r="0" b="0"/>
            <a:pathLst>
              <a:path w="1202436" h="1150620">
                <a:moveTo>
                  <a:pt x="0" y="575310"/>
                </a:moveTo>
                <a:cubicBezTo>
                  <a:pt x="0" y="257556"/>
                  <a:pt x="269113" y="0"/>
                  <a:pt x="601218" y="0"/>
                </a:cubicBezTo>
                <a:cubicBezTo>
                  <a:pt x="933323" y="0"/>
                  <a:pt x="1202436" y="257556"/>
                  <a:pt x="1202436" y="575310"/>
                </a:cubicBezTo>
                <a:cubicBezTo>
                  <a:pt x="1202436" y="893039"/>
                  <a:pt x="933323" y="1150620"/>
                  <a:pt x="601218" y="1150620"/>
                </a:cubicBezTo>
                <a:cubicBezTo>
                  <a:pt x="269113" y="1150620"/>
                  <a:pt x="0" y="893039"/>
                  <a:pt x="0" y="575310"/>
                </a:cubicBezTo>
                <a:close/>
              </a:path>
            </a:pathLst>
          </a:custGeom>
          <a:noFill/>
          <a:ln w="25908" cap="flat" cmpd="sng" algn="ctr">
            <a:solidFill>
              <a:srgbClr val="00B0F0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" name="Google Shape;26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0499" y="2387565"/>
            <a:ext cx="1403797" cy="78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36372" y="2413196"/>
            <a:ext cx="1581926" cy="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73E672DB-AE87-4752-A027-1EB7F2577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6789" y="4620928"/>
            <a:ext cx="1480107" cy="1088206"/>
          </a:xfrm>
          <a:prstGeom prst="rect">
            <a:avLst/>
          </a:prstGeom>
        </p:spPr>
      </p:pic>
      <p:sp>
        <p:nvSpPr>
          <p:cNvPr id="15" name="Shape 478"/>
          <p:cNvSpPr/>
          <p:nvPr/>
        </p:nvSpPr>
        <p:spPr>
          <a:xfrm>
            <a:off x="8591252" y="1940949"/>
            <a:ext cx="1627046" cy="1576735"/>
          </a:xfrm>
          <a:custGeom>
            <a:avLst/>
            <a:gdLst/>
            <a:ahLst/>
            <a:cxnLst/>
            <a:rect l="0" t="0" r="0" b="0"/>
            <a:pathLst>
              <a:path w="1202436" h="1150620">
                <a:moveTo>
                  <a:pt x="0" y="575310"/>
                </a:moveTo>
                <a:cubicBezTo>
                  <a:pt x="0" y="257556"/>
                  <a:pt x="269113" y="0"/>
                  <a:pt x="601218" y="0"/>
                </a:cubicBezTo>
                <a:cubicBezTo>
                  <a:pt x="933323" y="0"/>
                  <a:pt x="1202436" y="257556"/>
                  <a:pt x="1202436" y="575310"/>
                </a:cubicBezTo>
                <a:cubicBezTo>
                  <a:pt x="1202436" y="893039"/>
                  <a:pt x="933323" y="1150620"/>
                  <a:pt x="601218" y="1150620"/>
                </a:cubicBezTo>
                <a:cubicBezTo>
                  <a:pt x="269113" y="1150620"/>
                  <a:pt x="0" y="893039"/>
                  <a:pt x="0" y="575310"/>
                </a:cubicBezTo>
                <a:close/>
              </a:path>
            </a:pathLst>
          </a:custGeom>
          <a:noFill/>
          <a:ln w="25908" cap="flat" cmpd="sng" algn="ctr">
            <a:solidFill>
              <a:srgbClr val="00B0F0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Shape 478"/>
          <p:cNvSpPr/>
          <p:nvPr/>
        </p:nvSpPr>
        <p:spPr>
          <a:xfrm>
            <a:off x="6163320" y="4353413"/>
            <a:ext cx="1627046" cy="1576735"/>
          </a:xfrm>
          <a:custGeom>
            <a:avLst/>
            <a:gdLst/>
            <a:ahLst/>
            <a:cxnLst/>
            <a:rect l="0" t="0" r="0" b="0"/>
            <a:pathLst>
              <a:path w="1202436" h="1150620">
                <a:moveTo>
                  <a:pt x="0" y="575310"/>
                </a:moveTo>
                <a:cubicBezTo>
                  <a:pt x="0" y="257556"/>
                  <a:pt x="269113" y="0"/>
                  <a:pt x="601218" y="0"/>
                </a:cubicBezTo>
                <a:cubicBezTo>
                  <a:pt x="933323" y="0"/>
                  <a:pt x="1202436" y="257556"/>
                  <a:pt x="1202436" y="575310"/>
                </a:cubicBezTo>
                <a:cubicBezTo>
                  <a:pt x="1202436" y="893039"/>
                  <a:pt x="933323" y="1150620"/>
                  <a:pt x="601218" y="1150620"/>
                </a:cubicBezTo>
                <a:cubicBezTo>
                  <a:pt x="269113" y="1150620"/>
                  <a:pt x="0" y="893039"/>
                  <a:pt x="0" y="575310"/>
                </a:cubicBezTo>
                <a:close/>
              </a:path>
            </a:pathLst>
          </a:custGeom>
          <a:noFill/>
          <a:ln w="25908" cap="flat" cmpd="sng" algn="ctr">
            <a:solidFill>
              <a:srgbClr val="00B0F0"/>
            </a:solidFill>
            <a:prstDash val="solid"/>
            <a:round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F6EB44E-F18E-4B23-B4D4-2FE6F49B230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2250"/>
          <a:stretch/>
        </p:blipFill>
        <p:spPr>
          <a:xfrm>
            <a:off x="8550237" y="3781224"/>
            <a:ext cx="1924233" cy="24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="" xmlns:a16="http://schemas.microsoft.com/office/drawing/2014/main" id="{BBE0C707-0436-4DF3-85D8-60793EFF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9" y="1455313"/>
            <a:ext cx="10038895" cy="515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0963D0-3DDC-4D86-B46E-E096D0E2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891601"/>
            <a:ext cx="11174186" cy="701731"/>
          </a:xfrm>
        </p:spPr>
        <p:txBody>
          <a:bodyPr/>
          <a:lstStyle/>
          <a:p>
            <a:r>
              <a:rPr lang="en-SG" sz="4400" dirty="0"/>
              <a:t>Member Contribution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30131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A044D6-2B1E-4871-950F-4B67D178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SG" dirty="0"/>
              <a:t>Progress So Far . . . </a:t>
            </a:r>
            <a:br>
              <a:rPr lang="en-SG" dirty="0"/>
            </a:br>
            <a:endParaRPr lang="en-US" dirty="0"/>
          </a:p>
        </p:txBody>
      </p:sp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="" xmlns:a16="http://schemas.microsoft.com/office/drawing/2014/main" id="{7596C6DF-3B30-440D-B634-FA0E0425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16" y="1599926"/>
            <a:ext cx="4423366" cy="34899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336" y="978795"/>
            <a:ext cx="5937542" cy="4018208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SG" sz="3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Progress So Far . . . </a:t>
            </a:r>
            <a:endParaRPr lang="en-SG" sz="1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8674" y="1088796"/>
            <a:ext cx="6686446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1"/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</a:rPr>
              <a:t> 85 % of the User Interfaces have been developed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30 % of the initial development completed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75 % of the Website Designing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Online Reservation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ea typeface="Calibri" panose="020F0502020204030204" pitchFamily="34" charset="0"/>
              </a:rPr>
              <a:t>	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Edit Website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	User Login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	Employee Management are fully completed.</a:t>
            </a:r>
          </a:p>
        </p:txBody>
      </p:sp>
    </p:spTree>
    <p:extLst>
      <p:ext uri="{BB962C8B-B14F-4D97-AF65-F5344CB8AC3E}">
        <p14:creationId xmlns:p14="http://schemas.microsoft.com/office/powerpoint/2010/main" val="199506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A044D6-2B1E-4871-950F-4B67D178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SG" dirty="0"/>
              <a:t>Yet To Go . . 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D1B9D5-B0E6-46A0-9888-8847836C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19" y="1320998"/>
            <a:ext cx="8030935" cy="4770098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Online Payment Handling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Report Generation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Feedback System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08372" y="1320998"/>
            <a:ext cx="4575756" cy="39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53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0B8DDBB2-E65B-4C37-8BA1-6F2DDE86BB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7500" b="1750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6B38DF-9CD0-42CC-8737-1EF5FE260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453" y="5123122"/>
            <a:ext cx="10607040" cy="70173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solidFill>
                  <a:srgbClr val="1B1B1B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396557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DE4EC7-79C2-45F7-A0B1-6915A1A0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wrap="square" anchor="ctr">
            <a:normAutofit/>
          </a:bodyPr>
          <a:lstStyle/>
          <a:p>
            <a:r>
              <a:rPr lang="en-US"/>
              <a:t>Quality Assurance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C4D9938-E93D-48BC-89BA-4D91707828E8}"/>
              </a:ext>
            </a:extLst>
          </p:cNvPr>
          <p:cNvSpPr txBox="1"/>
          <p:nvPr/>
        </p:nvSpPr>
        <p:spPr>
          <a:xfrm>
            <a:off x="446314" y="1825625"/>
            <a:ext cx="5306787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/>
              <a:t>External Quality (Visible to Users)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="" xmlns:a16="http://schemas.microsoft.com/office/drawing/2014/main" id="{80A1402D-E0F5-4C3D-8EC7-19AF5442079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4990679"/>
              </p:ext>
            </p:extLst>
          </p:nvPr>
        </p:nvGraphicFramePr>
        <p:xfrm>
          <a:off x="480822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02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3778533"/>
            <a:ext cx="10607040" cy="701731"/>
          </a:xfrm>
        </p:spPr>
        <p:txBody>
          <a:bodyPr/>
          <a:lstStyle/>
          <a:p>
            <a:r>
              <a:rPr lang="en-SG" dirty="0"/>
              <a:t>Our Client…</a:t>
            </a:r>
            <a:endParaRPr lang="en-US" dirty="0"/>
          </a:p>
        </p:txBody>
      </p:sp>
      <p:sp>
        <p:nvSpPr>
          <p:cNvPr id="52" name="Subtitle 51">
            <a:extLst>
              <a:ext uri="{FF2B5EF4-FFF2-40B4-BE49-F238E27FC236}">
                <a16:creationId xmlns=""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771" y="4697196"/>
            <a:ext cx="9144000" cy="1851789"/>
          </a:xfrm>
        </p:spPr>
        <p:txBody>
          <a:bodyPr/>
          <a:lstStyle/>
          <a:p>
            <a:r>
              <a:rPr lang="en-SG" dirty="0"/>
              <a:t>Mr. Indigahawalage Sudeera</a:t>
            </a:r>
          </a:p>
          <a:p>
            <a:r>
              <a:rPr lang="en-SG" dirty="0"/>
              <a:t>No:502,Bypass Rd,Weligama.</a:t>
            </a:r>
          </a:p>
          <a:p>
            <a:r>
              <a:rPr lang="en-SG" dirty="0"/>
              <a:t>+94-76 729 3945</a:t>
            </a:r>
          </a:p>
          <a:p>
            <a:r>
              <a:rPr lang="en-SG" dirty="0"/>
              <a:t>bayfrontwell45@gmail.com</a:t>
            </a:r>
          </a:p>
          <a:p>
            <a:endParaRPr lang="en-SG" dirty="0"/>
          </a:p>
        </p:txBody>
      </p:sp>
      <p:pic>
        <p:nvPicPr>
          <p:cNvPr id="5" name="Picture Placeholder 4" descr="An empty pool&#10;&#10;Description automatically generated">
            <a:extLst>
              <a:ext uri="{FF2B5EF4-FFF2-40B4-BE49-F238E27FC236}">
                <a16:creationId xmlns="" xmlns:a16="http://schemas.microsoft.com/office/drawing/2014/main" id="{6813FB7F-519B-4328-B01B-89146A44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48" b="22548"/>
          <a:stretch>
            <a:fillRect/>
          </a:stretch>
        </p:blipFill>
        <p:spPr>
          <a:xfrm>
            <a:off x="123993" y="0"/>
            <a:ext cx="11944014" cy="4599447"/>
          </a:xfr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45267A3-E49F-407F-B3AD-47506AC68A34}"/>
              </a:ext>
            </a:extLst>
          </p:cNvPr>
          <p:cNvSpPr txBox="1"/>
          <p:nvPr/>
        </p:nvSpPr>
        <p:spPr>
          <a:xfrm>
            <a:off x="7448364" y="4999036"/>
            <a:ext cx="4279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Vivaldi" panose="020B0604020202020204" pitchFamily="66" charset="0"/>
              </a:rPr>
              <a:t>Bay Front</a:t>
            </a:r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7E277D-7F80-4722-B0EF-BD1BEE55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Quality Assurance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F723D-14EE-4A58-BE1B-0365ECE3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2255520"/>
            <a:ext cx="8030935" cy="3977618"/>
          </a:xfrm>
        </p:spPr>
        <p:txBody>
          <a:bodyPr/>
          <a:lstStyle/>
          <a:p>
            <a:r>
              <a:rPr lang="en-US" sz="2000" dirty="0"/>
              <a:t>We have taken care to implement all the functions to meet the requirements</a:t>
            </a:r>
          </a:p>
          <a:p>
            <a:r>
              <a:rPr lang="en-US" sz="2000" dirty="0"/>
              <a:t>Every function is subjected to testing to ensure that the work as intended</a:t>
            </a:r>
          </a:p>
          <a:p>
            <a:r>
              <a:rPr lang="en-US" sz="2000" dirty="0"/>
              <a:t>This system can hold onto data to be used securely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CC62B34-4519-4D39-87DE-0102ECAE4B49}"/>
              </a:ext>
            </a:extLst>
          </p:cNvPr>
          <p:cNvSpPr txBox="1"/>
          <p:nvPr/>
        </p:nvSpPr>
        <p:spPr>
          <a:xfrm>
            <a:off x="446314" y="146304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4961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2E4951-8924-47F6-A717-A20BBD9E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Quality Assurance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73F1A6-8F6B-4E87-BDD7-734F9B3B6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2179320"/>
            <a:ext cx="8030935" cy="1051560"/>
          </a:xfrm>
        </p:spPr>
        <p:txBody>
          <a:bodyPr/>
          <a:lstStyle/>
          <a:p>
            <a:r>
              <a:rPr lang="en-US" sz="2000" dirty="0"/>
              <a:t>Completely reliable with proper backup</a:t>
            </a:r>
          </a:p>
          <a:p>
            <a:r>
              <a:rPr lang="en-US" sz="2000" dirty="0"/>
              <a:t>Security of the system is ensured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E0FC85C-42ED-4C5E-AB28-B9B3F381490A}"/>
              </a:ext>
            </a:extLst>
          </p:cNvPr>
          <p:cNvSpPr txBox="1"/>
          <p:nvPr/>
        </p:nvSpPr>
        <p:spPr>
          <a:xfrm>
            <a:off x="807720" y="1539240"/>
            <a:ext cx="368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Reliability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889609-5431-499C-9C05-B86376D2BE49}"/>
              </a:ext>
            </a:extLst>
          </p:cNvPr>
          <p:cNvSpPr txBox="1"/>
          <p:nvPr/>
        </p:nvSpPr>
        <p:spPr>
          <a:xfrm>
            <a:off x="807720" y="3703320"/>
            <a:ext cx="195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1554F16-B0ED-41BF-A0E1-D2529C309757}"/>
              </a:ext>
            </a:extLst>
          </p:cNvPr>
          <p:cNvSpPr txBox="1"/>
          <p:nvPr/>
        </p:nvSpPr>
        <p:spPr>
          <a:xfrm>
            <a:off x="563880" y="4541520"/>
            <a:ext cx="467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friendly interfaces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Documentation is provided with complete instruction manual</a:t>
            </a:r>
          </a:p>
        </p:txBody>
      </p:sp>
    </p:spTree>
    <p:extLst>
      <p:ext uri="{BB962C8B-B14F-4D97-AF65-F5344CB8AC3E}">
        <p14:creationId xmlns:p14="http://schemas.microsoft.com/office/powerpoint/2010/main" val="2813976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742EFB-A8D2-47FF-A0C9-DB6B98F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Quality Assurance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48A51-A939-4A1C-856B-F78B571C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495313"/>
            <a:ext cx="8030935" cy="2427207"/>
          </a:xfrm>
        </p:spPr>
        <p:txBody>
          <a:bodyPr/>
          <a:lstStyle/>
          <a:p>
            <a:r>
              <a:rPr lang="en-US" sz="2000" dirty="0"/>
              <a:t>Hashing is used to store passwords</a:t>
            </a:r>
          </a:p>
          <a:p>
            <a:r>
              <a:rPr lang="en-US" sz="2000" dirty="0"/>
              <a:t>Access is restricted in some components</a:t>
            </a:r>
          </a:p>
          <a:p>
            <a:r>
              <a:rPr lang="en-US" sz="2000" dirty="0"/>
              <a:t>SQL injection is taken care of using Character-Escaping function and with mysqli_prepare(), bind() and execute()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2C5A5FF-C3FA-4164-A9B4-1EB81C9FB3D7}"/>
              </a:ext>
            </a:extLst>
          </p:cNvPr>
          <p:cNvSpPr txBox="1"/>
          <p:nvPr/>
        </p:nvSpPr>
        <p:spPr>
          <a:xfrm>
            <a:off x="701040" y="16002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04379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B77C2A-396A-45FB-BFBF-F3FBAFFF4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wrap="square" anchor="ctr">
            <a:normAutofit/>
          </a:bodyPr>
          <a:lstStyle/>
          <a:p>
            <a:r>
              <a:rPr lang="en-US"/>
              <a:t>Quality Assurance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727261D-09F6-48A5-B136-9308173581B3}"/>
              </a:ext>
            </a:extLst>
          </p:cNvPr>
          <p:cNvSpPr txBox="1"/>
          <p:nvPr/>
        </p:nvSpPr>
        <p:spPr>
          <a:xfrm>
            <a:off x="446314" y="1825625"/>
            <a:ext cx="5306787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/>
              <a:t>Internal Quality (Invisible to Users)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="" xmlns:a16="http://schemas.microsoft.com/office/drawing/2014/main" id="{F80B3971-1100-42F0-BB8A-DA5613C840D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8774980"/>
              </p:ext>
            </p:extLst>
          </p:nvPr>
        </p:nvGraphicFramePr>
        <p:xfrm>
          <a:off x="4823460" y="168846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019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43F4B0-F614-49B2-AB4E-C4F0E599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Quality Assurance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2096B3-913B-498E-A4CC-27A07369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0" y="2364730"/>
            <a:ext cx="8030935" cy="929640"/>
          </a:xfrm>
        </p:spPr>
        <p:txBody>
          <a:bodyPr/>
          <a:lstStyle/>
          <a:p>
            <a:r>
              <a:rPr lang="en-US" sz="2400" dirty="0"/>
              <a:t>Functions are included to validate data such as email, contact number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42EFCF-223E-4F51-9687-BD70C4EE623E}"/>
              </a:ext>
            </a:extLst>
          </p:cNvPr>
          <p:cNvSpPr txBox="1"/>
          <p:nvPr/>
        </p:nvSpPr>
        <p:spPr>
          <a:xfrm>
            <a:off x="1021080" y="1569720"/>
            <a:ext cx="554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0FF4D2F-5081-4A08-9B71-F2AD9F9A6A3E}"/>
              </a:ext>
            </a:extLst>
          </p:cNvPr>
          <p:cNvSpPr txBox="1"/>
          <p:nvPr/>
        </p:nvSpPr>
        <p:spPr>
          <a:xfrm>
            <a:off x="1036320" y="3307081"/>
            <a:ext cx="469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Understandability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9ED248-EAB5-4B0E-93F3-970C37D663F1}"/>
              </a:ext>
            </a:extLst>
          </p:cNvPr>
          <p:cNvSpPr txBox="1"/>
          <p:nvPr/>
        </p:nvSpPr>
        <p:spPr>
          <a:xfrm>
            <a:off x="594952" y="4157753"/>
            <a:ext cx="7117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300" i="0" u="none" strike="noStrike" cap="none" dirty="0">
                <a:solidFill>
                  <a:schemeClr val="tx2">
                    <a:lumMod val="50000"/>
                  </a:schemeClr>
                </a:solidFill>
                <a:ea typeface="Times New Roman"/>
                <a:cs typeface="Times New Roman"/>
                <a:sym typeface="Times New Roman"/>
              </a:rPr>
              <a:t>Naming Conventions</a:t>
            </a:r>
            <a:endParaRPr lang="en-US" sz="2300" dirty="0">
              <a:solidFill>
                <a:schemeClr val="tx2">
                  <a:lumMod val="50000"/>
                </a:schemeClr>
              </a:solidFill>
            </a:endParaRPr>
          </a:p>
          <a:p>
            <a:pPr marR="0" lvl="2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a typeface="Times New Roman"/>
                <a:cs typeface="Times New Roman"/>
                <a:sym typeface="Times New Roman"/>
              </a:rPr>
              <a:t>Snake Case</a:t>
            </a:r>
            <a:r>
              <a:rPr lang="en-US" sz="2400" b="0" i="0" u="none" strike="noStrike" cap="none" dirty="0">
                <a:solidFill>
                  <a:schemeClr val="tx2">
                    <a:lumMod val="50000"/>
                  </a:schemeClr>
                </a:solidFill>
                <a:ea typeface="Times New Roman"/>
                <a:cs typeface="Times New Roman"/>
                <a:sym typeface="Times New Roman"/>
              </a:rPr>
              <a:t> notation and meaningful names for the functions.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300" i="0" u="none" strike="noStrike" cap="none" dirty="0">
                <a:solidFill>
                  <a:schemeClr val="tx2">
                    <a:lumMod val="50000"/>
                  </a:schemeClr>
                </a:solidFill>
                <a:ea typeface="Times New Roman"/>
                <a:cs typeface="Times New Roman"/>
                <a:sym typeface="Times New Roman"/>
              </a:rPr>
              <a:t>Comments for the source code</a:t>
            </a:r>
          </a:p>
          <a:p>
            <a:pPr marR="0" lvl="2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</a:pPr>
            <a:r>
              <a:rPr lang="en-US" sz="2400" b="0" i="0" u="none" strike="noStrike" cap="none" dirty="0">
                <a:solidFill>
                  <a:schemeClr val="tx2">
                    <a:lumMod val="50000"/>
                  </a:schemeClr>
                </a:solidFill>
                <a:ea typeface="Times New Roman"/>
                <a:cs typeface="Times New Roman"/>
                <a:sym typeface="Times New Roman"/>
              </a:rPr>
              <a:t>Simple and meaningful comments</a:t>
            </a:r>
            <a:endParaRPr lang="en-US" sz="2400" b="1" i="0" u="none" strike="noStrike" cap="none" dirty="0">
              <a:solidFill>
                <a:schemeClr val="tx2">
                  <a:lumMod val="50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76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280ABA-7809-4EC8-A1C6-A3E22CA3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611383"/>
            <a:ext cx="9666514" cy="746846"/>
          </a:xfrm>
        </p:spPr>
        <p:txBody>
          <a:bodyPr wrap="square" anchor="t">
            <a:normAutofit/>
          </a:bodyPr>
          <a:lstStyle/>
          <a:p>
            <a:r>
              <a:rPr lang="en-US" sz="440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6EDE62-964A-4421-B3C7-AC1451279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686" y="2464424"/>
            <a:ext cx="9666514" cy="221599"/>
          </a:xfrm>
        </p:spPr>
        <p:txBody>
          <a:bodyPr>
            <a:normAutofit/>
          </a:bodyPr>
          <a:lstStyle/>
          <a:p>
            <a:r>
              <a:rPr lang="en-US"/>
              <a:t>We are planning to use “Selenium” for testing</a:t>
            </a:r>
          </a:p>
        </p:txBody>
      </p:sp>
    </p:spTree>
    <p:extLst>
      <p:ext uri="{BB962C8B-B14F-4D97-AF65-F5344CB8AC3E}">
        <p14:creationId xmlns:p14="http://schemas.microsoft.com/office/powerpoint/2010/main" val="42069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375566"/>
            <a:ext cx="11174186" cy="840230"/>
          </a:xfrm>
        </p:spPr>
        <p:txBody>
          <a:bodyPr/>
          <a:lstStyle/>
          <a:p>
            <a:r>
              <a:rPr lang="en-SG" sz="5400" dirty="0"/>
              <a:t>Deployment Plan…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30" y="1472484"/>
            <a:ext cx="9753754" cy="49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2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836826"/>
            <a:ext cx="11174186" cy="590931"/>
          </a:xfrm>
        </p:spPr>
        <p:txBody>
          <a:bodyPr/>
          <a:lstStyle/>
          <a:p>
            <a:r>
              <a:rPr lang="en-SG"/>
              <a:t>Deployment plan…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92719" y="1713989"/>
            <a:ext cx="9259910" cy="526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SG" sz="2000">
                <a:solidFill>
                  <a:schemeClr val="tx2"/>
                </a:solidFill>
              </a:rPr>
              <a:t>Will be hosted in a server</a:t>
            </a:r>
            <a:endParaRPr lang="en-US" sz="2000">
              <a:solidFill>
                <a:schemeClr val="tx2"/>
              </a:solidFill>
            </a:endParaRPr>
          </a:p>
          <a:p>
            <a:pPr marL="285750" lvl="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SG" sz="2000">
                <a:solidFill>
                  <a:schemeClr val="tx2"/>
                </a:solidFill>
                <a:ea typeface="Calibri" panose="020F0502020204030204" pitchFamily="34" charset="0"/>
              </a:rPr>
              <a:t>User Training</a:t>
            </a:r>
          </a:p>
          <a:p>
            <a:pPr marL="285750" lvl="0" indent="-285750" algn="just">
              <a:lnSpc>
                <a:spcPct val="300000"/>
              </a:lnSpc>
              <a:buFont typeface="Wingdings" panose="05000000000000000000" pitchFamily="2" charset="2"/>
              <a:buChar char="v"/>
            </a:pPr>
            <a:r>
              <a:rPr lang="en-SG" sz="2000">
                <a:solidFill>
                  <a:schemeClr val="tx2"/>
                </a:solidFill>
              </a:rPr>
              <a:t>Documentation on how to use the product (User Manuals etc.)</a:t>
            </a:r>
          </a:p>
          <a:p>
            <a:pPr marL="401955" algn="just">
              <a:lnSpc>
                <a:spcPct val="300000"/>
              </a:lnSpc>
              <a:spcAft>
                <a:spcPts val="2000"/>
              </a:spcAft>
            </a:pPr>
            <a:endParaRPr lang="en-SG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08305" indent="-6350" algn="just">
              <a:lnSpc>
                <a:spcPct val="300000"/>
              </a:lnSpc>
              <a:spcAft>
                <a:spcPts val="2000"/>
              </a:spcAft>
            </a:pPr>
            <a:endParaRPr lang="en-SG" sz="11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/>
          </a:p>
          <a:p>
            <a:r>
              <a:rPr lang="en-SG"/>
              <a:t> </a:t>
            </a:r>
            <a:endParaRPr lang="en-SG" dirty="0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07988" y="18619"/>
            <a:ext cx="184731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tretch>
            <a:fillRect/>
          </a:stretch>
        </p:blipFill>
        <p:spPr>
          <a:xfrm>
            <a:off x="7826979" y="1427757"/>
            <a:ext cx="4051300" cy="32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5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="" xmlns:a16="http://schemas.microsoft.com/office/drawing/2014/main" id="{DBE4AE73-35AA-42FF-A078-160C4FD6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Chart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5BB323D-8F15-4808-973A-3837D2E6865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6088" y="1331287"/>
            <a:ext cx="11174186" cy="4300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325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BBE67B2-89AD-486F-9E15-72644CD64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3" y="171741"/>
            <a:ext cx="11174186" cy="590931"/>
          </a:xfrm>
        </p:spPr>
        <p:txBody>
          <a:bodyPr/>
          <a:lstStyle/>
          <a:p>
            <a:r>
              <a:rPr lang="en-US" dirty="0"/>
              <a:t>Individual Contribution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B359D338-1D18-4147-A348-78D712D2ED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91452"/>
              </p:ext>
            </p:extLst>
          </p:nvPr>
        </p:nvGraphicFramePr>
        <p:xfrm>
          <a:off x="446313" y="882083"/>
          <a:ext cx="11405375" cy="5664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2326">
                  <a:extLst>
                    <a:ext uri="{9D8B030D-6E8A-4147-A177-3AD203B41FA5}">
                      <a16:colId xmlns="" xmlns:a16="http://schemas.microsoft.com/office/drawing/2014/main" val="703584733"/>
                    </a:ext>
                  </a:extLst>
                </a:gridCol>
                <a:gridCol w="8073049">
                  <a:extLst>
                    <a:ext uri="{9D8B030D-6E8A-4147-A177-3AD203B41FA5}">
                      <a16:colId xmlns="" xmlns:a16="http://schemas.microsoft.com/office/drawing/2014/main" val="576919496"/>
                    </a:ext>
                  </a:extLst>
                </a:gridCol>
              </a:tblGrid>
              <a:tr h="620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Name</a:t>
                      </a:r>
                    </a:p>
                  </a:txBody>
                  <a:tcPr>
                    <a:solidFill>
                      <a:srgbClr val="067F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Component</a:t>
                      </a:r>
                    </a:p>
                  </a:txBody>
                  <a:tcPr>
                    <a:solidFill>
                      <a:srgbClr val="067F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5278890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 </a:t>
                      </a:r>
                      <a:r>
                        <a:rPr lang="en-US" sz="14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R.P.Ranaweera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In charge of the front end developing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Rooms and Lifestyles page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Login and Authentication with full stack development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/>
                        <a:t>Website content Editing </a:t>
                      </a:r>
                      <a:r>
                        <a:rPr lang="en-US" sz="1400" dirty="0"/>
                        <a:t>with full stack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8208068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W. T. Gihan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baseline="0" dirty="0" smtClean="0"/>
                        <a:t>   </a:t>
                      </a:r>
                      <a:r>
                        <a:rPr lang="en-SG" sz="1400" dirty="0" smtClean="0"/>
                        <a:t>In </a:t>
                      </a:r>
                      <a:r>
                        <a:rPr lang="en-SG" sz="1400" dirty="0"/>
                        <a:t>charge of the back end </a:t>
                      </a:r>
                      <a:r>
                        <a:rPr lang="en-SG" sz="1400" dirty="0" smtClean="0"/>
                        <a:t>developing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 smtClean="0"/>
                        <a:t>   dashboard</a:t>
                      </a:r>
                      <a:endParaRPr lang="en-SG" sz="1400" dirty="0"/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/>
                        <a:t>Dining page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/>
                        <a:t>Reservations management </a:t>
                      </a:r>
                      <a:r>
                        <a:rPr lang="en-US" sz="1400" dirty="0"/>
                        <a:t>system with full stack development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5452232"/>
                  </a:ext>
                </a:extLst>
              </a:tr>
              <a:tr h="14275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G.G.N.N.Wanigasekara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   </a:t>
                      </a:r>
                      <a:r>
                        <a:rPr lang="en-SG" sz="1400" dirty="0"/>
                        <a:t>Activity page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Home page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1400" dirty="0"/>
                        <a:t>Website content Editing </a:t>
                      </a:r>
                      <a:r>
                        <a:rPr lang="en-US" sz="1400" dirty="0"/>
                        <a:t>with full stack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7114337"/>
                  </a:ext>
                </a:extLst>
              </a:tr>
              <a:tr h="120547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endParaRPr lang="en-US" sz="1400" b="0" dirty="0">
                        <a:effectLst/>
                        <a:latin typeface="Century Gothic (Body)"/>
                        <a:ea typeface="Times New Roman" panose="02020603050405020304" pitchFamily="18" charset="0"/>
                        <a:cs typeface="Latha" panose="020B0604020202020204" pitchFamily="34" charset="0"/>
                      </a:endParaRPr>
                    </a:p>
                    <a:p>
                      <a:pPr mar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="0" dirty="0">
                          <a:effectLst/>
                          <a:latin typeface="Century Gothic (Body)"/>
                          <a:ea typeface="Times New Roman" panose="02020603050405020304" pitchFamily="18" charset="0"/>
                          <a:cs typeface="Latha" panose="020B0604020202020204" pitchFamily="34" charset="0"/>
                        </a:rPr>
                        <a:t>H. M. D. Thathsara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ym typeface="Raleway"/>
                        </a:rPr>
                        <a:t>    </a:t>
                      </a:r>
                      <a:r>
                        <a:rPr lang="en-SG" sz="1400" dirty="0"/>
                        <a:t>Surf page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Home page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SG" sz="1400" dirty="0"/>
                        <a:t>Employee management system </a:t>
                      </a:r>
                      <a:r>
                        <a:rPr lang="en-US" sz="1400" dirty="0"/>
                        <a:t>with full stack development.</a:t>
                      </a:r>
                      <a:endParaRPr lang="en-SG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68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76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38" y="1390917"/>
            <a:ext cx="10445268" cy="1880317"/>
          </a:xfrm>
        </p:spPr>
        <p:txBody>
          <a:bodyPr/>
          <a:lstStyle/>
          <a:p>
            <a:r>
              <a:rPr lang="en-SG" sz="6600" dirty="0"/>
              <a:t>Introduction</a:t>
            </a:r>
            <a:endParaRPr lang="en-US" sz="660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EB8303B-9502-480C-9C51-6EF9094D5E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Placeholder 11" descr="A view of a building&#10;&#10;Description automatically generated">
            <a:extLst>
              <a:ext uri="{FF2B5EF4-FFF2-40B4-BE49-F238E27FC236}">
                <a16:creationId xmlns="" xmlns:a16="http://schemas.microsoft.com/office/drawing/2014/main" id="{F1CA7384-8E47-4148-B811-3D55CB944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18" b="36518"/>
          <a:stretch>
            <a:fillRect/>
          </a:stretch>
        </p:blipFill>
        <p:spPr>
          <a:xfrm>
            <a:off x="123992" y="4141011"/>
            <a:ext cx="11944014" cy="2615412"/>
          </a:xfr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Diagram&#10;&#10;Description automatically generated">
            <a:extLst>
              <a:ext uri="{FF2B5EF4-FFF2-40B4-BE49-F238E27FC236}">
                <a16:creationId xmlns="" xmlns:a16="http://schemas.microsoft.com/office/drawing/2014/main" id="{50E72C5B-848D-4BF6-AC37-5AF2125963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715" y="381000"/>
            <a:ext cx="11379926" cy="5852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DE1C2B3-1965-4519-9EF5-6319C929634A}"/>
              </a:ext>
            </a:extLst>
          </p:cNvPr>
          <p:cNvSpPr txBox="1"/>
          <p:nvPr/>
        </p:nvSpPr>
        <p:spPr>
          <a:xfrm>
            <a:off x="731520" y="716280"/>
            <a:ext cx="2270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4281233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64A7C2-4308-455A-8224-320A80EA15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258618"/>
            <a:ext cx="6086764" cy="6474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6F046DF9-6B01-4F78-A19E-344F23997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/>
          <a:lstStyle/>
          <a:p>
            <a:r>
              <a:rPr lang="en-US" dirty="0"/>
              <a:t>Use case</a:t>
            </a:r>
            <a:br>
              <a:rPr lang="en-US" dirty="0"/>
            </a:b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4134302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68ACEB-EEFB-42E6-9DB9-73626523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Unregistered Customer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="" xmlns:a16="http://schemas.microsoft.com/office/drawing/2014/main" id="{9DDEACF7-3CCB-4325-8B46-F62DE860A5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821744"/>
              </p:ext>
            </p:extLst>
          </p:nvPr>
        </p:nvGraphicFramePr>
        <p:xfrm>
          <a:off x="1730713" y="1358426"/>
          <a:ext cx="7602914" cy="426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3" imgW="8808436" imgH="4937760" progId="AcroExch.Document.DC">
                  <p:embed/>
                </p:oleObj>
              </mc:Choice>
              <mc:Fallback>
                <p:oleObj name="Acrobat Document" r:id="rId3" imgW="8808436" imgH="49377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0713" y="1358426"/>
                        <a:ext cx="7602914" cy="426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490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="" xmlns:a16="http://schemas.microsoft.com/office/drawing/2014/main" id="{C4FC7C3D-3CA8-456A-BEDA-5E58E829A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517240"/>
              </p:ext>
            </p:extLst>
          </p:nvPr>
        </p:nvGraphicFramePr>
        <p:xfrm>
          <a:off x="2355012" y="169369"/>
          <a:ext cx="7005675" cy="6568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Acrobat Document" r:id="rId3" imgW="8778240" imgH="8229600" progId="AcroExch.Document.DC">
                  <p:embed/>
                </p:oleObj>
              </mc:Choice>
              <mc:Fallback>
                <p:oleObj name="Acrobat Document" r:id="rId3" imgW="8778240" imgH="8229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5012" y="169369"/>
                        <a:ext cx="7005675" cy="6568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6AEF1D-EED3-492D-B8E5-098309E5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508369"/>
            <a:ext cx="11174186" cy="1089529"/>
          </a:xfrm>
        </p:spPr>
        <p:txBody>
          <a:bodyPr/>
          <a:lstStyle/>
          <a:p>
            <a:r>
              <a:rPr lang="en-US" dirty="0"/>
              <a:t>Registered </a:t>
            </a:r>
            <a:br>
              <a:rPr lang="en-US" dirty="0"/>
            </a:br>
            <a:r>
              <a:rPr lang="en-US" dirty="0" err="1"/>
              <a:t>Coustomer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99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="" xmlns:a16="http://schemas.microsoft.com/office/drawing/2014/main" id="{AF15CC46-886F-4659-8622-AD78EC7341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66845"/>
              </p:ext>
            </p:extLst>
          </p:nvPr>
        </p:nvGraphicFramePr>
        <p:xfrm>
          <a:off x="2540385" y="145108"/>
          <a:ext cx="6578224" cy="6477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Acrobat Document" r:id="rId3" imgW="8983661" imgH="8846607" progId="AcroExch.Document.DC">
                  <p:embed/>
                </p:oleObj>
              </mc:Choice>
              <mc:Fallback>
                <p:oleObj name="Acrobat Document" r:id="rId3" imgW="8983661" imgH="884660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385" y="145108"/>
                        <a:ext cx="6578224" cy="6477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7AD613-9579-45D3-B8B7-6071DAF5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Owner/(Admin)</a:t>
            </a:r>
          </a:p>
        </p:txBody>
      </p:sp>
    </p:spTree>
    <p:extLst>
      <p:ext uri="{BB962C8B-B14F-4D97-AF65-F5344CB8AC3E}">
        <p14:creationId xmlns:p14="http://schemas.microsoft.com/office/powerpoint/2010/main" val="853704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="" xmlns:a16="http://schemas.microsoft.com/office/drawing/2014/main" id="{9061C909-FF25-4A79-B671-615D10D97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626939"/>
              </p:ext>
            </p:extLst>
          </p:nvPr>
        </p:nvGraphicFramePr>
        <p:xfrm>
          <a:off x="1766694" y="86557"/>
          <a:ext cx="8338440" cy="668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Acrobat Document" r:id="rId3" imgW="8983661" imgH="7200687" progId="AcroExch.Document.DC">
                  <p:embed/>
                </p:oleObj>
              </mc:Choice>
              <mc:Fallback>
                <p:oleObj name="Acrobat Document" r:id="rId3" imgW="8983661" imgH="720068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6694" y="86557"/>
                        <a:ext cx="8338440" cy="668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68D364-36D8-4AC0-8371-8F35284D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Receptionist</a:t>
            </a:r>
          </a:p>
        </p:txBody>
      </p:sp>
    </p:spTree>
    <p:extLst>
      <p:ext uri="{BB962C8B-B14F-4D97-AF65-F5344CB8AC3E}">
        <p14:creationId xmlns:p14="http://schemas.microsoft.com/office/powerpoint/2010/main" val="2155792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84F7074-ACF8-45A2-B555-666C7B4D3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375566"/>
            <a:ext cx="11174186" cy="840230"/>
          </a:xfrm>
        </p:spPr>
        <p:txBody>
          <a:bodyPr/>
          <a:lstStyle/>
          <a:p>
            <a:r>
              <a:rPr lang="en-SG" sz="5400" dirty="0"/>
              <a:t>Demonstration</a:t>
            </a:r>
            <a:endParaRPr lang="en-US" sz="5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71" y="1571081"/>
            <a:ext cx="9402305" cy="5286919"/>
          </a:xfrm>
        </p:spPr>
      </p:pic>
    </p:spTree>
    <p:extLst>
      <p:ext uri="{BB962C8B-B14F-4D97-AF65-F5344CB8AC3E}">
        <p14:creationId xmlns:p14="http://schemas.microsoft.com/office/powerpoint/2010/main" val="671972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>
            <a:extLst>
              <a:ext uri="{FF2B5EF4-FFF2-40B4-BE49-F238E27FC236}">
                <a16:creationId xmlns=""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904127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7F67FDF-D697-3249-AD21-75F6353FFB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=""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0980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57A95E65-D341-46E9-A2D4-7F8F2E741D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41" r="2241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42C75C1-0B7A-4AAA-82E2-187D05933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8516" y="3980542"/>
            <a:ext cx="1155366" cy="25760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31" y="888642"/>
            <a:ext cx="8030935" cy="4687910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SG" sz="2000" dirty="0"/>
              <a:t>‘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Hotel Bay-front’ is one of the famous hotels in southern coast-line. But this hotel is currently using a manual system.</a:t>
            </a:r>
          </a:p>
          <a:p>
            <a:pPr marL="342900" lvl="1" indent="-342900">
              <a:buFont typeface="Wingdings" panose="05000000000000000000" pitchFamily="2" charset="2"/>
              <a:buChar char="v"/>
            </a:pPr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v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problems they currently face are 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making reservation process manually, all information is stored in a file-based system, problems with money transaction, Inability to manage customer information properly, Poor communication with customer.</a:t>
            </a:r>
          </a:p>
          <a:p>
            <a:pPr marL="285750" lvl="1" indent="-285750" algn="ctr">
              <a:buFont typeface="Wingdings" panose="05000000000000000000" pitchFamily="2" charset="2"/>
              <a:buChar char="v"/>
            </a:pPr>
            <a:endParaRPr lang="en-US" sz="1400" dirty="0"/>
          </a:p>
          <a:p>
            <a:pPr marL="228600" lvl="1" algn="ctr"/>
            <a:endParaRPr lang="en-US" sz="1400" dirty="0"/>
          </a:p>
          <a:p>
            <a:pPr algn="ctr"/>
            <a:r>
              <a:rPr lang="en-SG" sz="1200" dirty="0"/>
              <a:t>,</a:t>
            </a:r>
          </a:p>
          <a:p>
            <a:pPr marL="800100" lvl="1" indent="-342900"/>
            <a:endParaRPr lang="en-US" sz="1400" dirty="0"/>
          </a:p>
          <a:p>
            <a:pPr marL="0" indent="0">
              <a:buNone/>
            </a:pPr>
            <a:endParaRPr lang="en-US" sz="2400" dirty="0">
              <a:solidFill>
                <a:srgbClr val="5B3C4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6"/>
          <a:stretch/>
        </p:blipFill>
        <p:spPr>
          <a:xfrm>
            <a:off x="8702482" y="631066"/>
            <a:ext cx="3104719" cy="53254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F215DC-5C47-40E4-97D5-FFB6AA00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808F591-7E08-4837-B032-2FE1CF825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746376"/>
            <a:ext cx="6731725" cy="477009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Creating a web-based system for our client to maintain a good customer relationship and make a secure online environment for the hotel.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C58D9AE-0D93-4BBE-BEAA-BAD2DF38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16" y="1145680"/>
            <a:ext cx="4243184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9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81C083-EC01-4EC2-B770-20852F18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Solutions…</a:t>
            </a:r>
            <a:endParaRPr lang="en-US" dirty="0"/>
          </a:p>
        </p:txBody>
      </p:sp>
      <p:sp>
        <p:nvSpPr>
          <p:cNvPr id="4" name="AutoShape 2" descr="https://lh6.googleusercontent.com/ag1e2pErhoHMVmy_AMGd4LcZgArAFb1TYnEA5Oy-gjDPtLi7Bayw9KHhAMzDxDB3ThPqDQgCR2xAIv0PTwARIkxodvreJ657SmI8SWa9cnQc2QCJbJAAkL2ATdKuFpf5X1Z-abuEINTDwwAny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552450" y="1957589"/>
            <a:ext cx="6700838" cy="445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/>
            <a:r>
              <a:rPr lang="en-SG" sz="2000" dirty="0"/>
              <a:t>Online reservation System.</a:t>
            </a:r>
          </a:p>
          <a:p>
            <a:pPr marL="342900" indent="-342900"/>
            <a:r>
              <a:rPr lang="en-SG" sz="2000" dirty="0"/>
              <a:t>Online payment system.</a:t>
            </a:r>
          </a:p>
          <a:p>
            <a:pPr marL="342900" indent="-342900"/>
            <a:r>
              <a:rPr lang="en-SG" sz="2000" dirty="0"/>
              <a:t>Establish a systematic database of all customer details</a:t>
            </a:r>
          </a:p>
          <a:p>
            <a:pPr marL="342900" indent="-342900"/>
            <a:r>
              <a:rPr lang="en-SG" sz="2000" dirty="0"/>
              <a:t>Notification System</a:t>
            </a:r>
          </a:p>
          <a:p>
            <a:pPr marL="342900" indent="-342900"/>
            <a:r>
              <a:rPr lang="en-SG" sz="2000" dirty="0"/>
              <a:t>Generate the Reports</a:t>
            </a:r>
          </a:p>
          <a:p>
            <a:pPr marL="342900" indent="-342900"/>
            <a:r>
              <a:rPr lang="en-SG" sz="2000" dirty="0"/>
              <a:t>Easy to access  system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="" xmlns:a16="http://schemas.microsoft.com/office/drawing/2014/main" id="{5A81EA37-6FB8-4239-B178-3C61E898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88" y="500215"/>
            <a:ext cx="461772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4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274E1C-28BA-45D3-BA23-788275529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881093"/>
            <a:ext cx="10607040" cy="1976907"/>
          </a:xfrm>
        </p:spPr>
        <p:txBody>
          <a:bodyPr/>
          <a:lstStyle/>
          <a:p>
            <a:r>
              <a:rPr lang="en-SG" b="0" dirty="0"/>
              <a:t>Actors of Bay-Front</a:t>
            </a:r>
            <a:br>
              <a:rPr lang="en-SG" b="0" dirty="0"/>
            </a:br>
            <a:r>
              <a:rPr lang="en-SG" dirty="0"/>
              <a:t/>
            </a:r>
            <a:br>
              <a:rPr lang="en-SG" dirty="0"/>
            </a:br>
            <a:endParaRPr lang="en-US" dirty="0"/>
          </a:p>
        </p:txBody>
      </p:sp>
      <p:sp>
        <p:nvSpPr>
          <p:cNvPr id="5" name="AutoShape 4" descr="https://lh6.googleusercontent.com/ag1e2pErhoHMVmy_AMGd4LcZgArAFb1TYnEA5Oy-gjDPtLi7Bayw9KHhAMzDxDB3ThPqDQgCR2xAIv0PTwARIkxodvreJ657SmI8SWa9cnQc2QCJbJAAkL2ATdKuFpf5X1Z-abuEINTDwwAnyg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4"/>
          <a:stretch/>
        </p:blipFill>
        <p:spPr>
          <a:xfrm>
            <a:off x="1542489" y="1278093"/>
            <a:ext cx="2520457" cy="2504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38"/>
          <a:stretch/>
        </p:blipFill>
        <p:spPr>
          <a:xfrm>
            <a:off x="8203843" y="1325092"/>
            <a:ext cx="2472610" cy="2590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3" y="1376523"/>
            <a:ext cx="2605250" cy="2516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2012154" y="1007191"/>
            <a:ext cx="136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Customer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1328" y="955760"/>
            <a:ext cx="200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Receptionist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54470" y="926918"/>
            <a:ext cx="202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Owner/Admin</a:t>
            </a:r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476C9C7E-18C8-4ED9-9433-E51BC8C69A4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0744" b="20744"/>
          <a:stretch>
            <a:fillRect/>
          </a:stretch>
        </p:blipFill>
        <p:spPr>
          <a:xfrm>
            <a:off x="0" y="-147782"/>
            <a:ext cx="12191999" cy="3962400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9B4D1CFB-CE96-4A5C-8056-256C137EE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216" y="4781581"/>
            <a:ext cx="10607040" cy="1311128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713769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purl.org/dc/elements/1.1/"/>
    <ds:schemaRef ds:uri="http://www.w3.org/XML/1998/namespace"/>
    <ds:schemaRef ds:uri="16c05727-aa75-4e4a-9b5f-8a80a1165891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</Words>
  <Application>Microsoft Office PowerPoint</Application>
  <PresentationFormat>Widescreen</PresentationFormat>
  <Paragraphs>207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Calibri Light</vt:lpstr>
      <vt:lpstr>Century Gothic</vt:lpstr>
      <vt:lpstr>Century Gothic (Body)</vt:lpstr>
      <vt:lpstr>Latha</vt:lpstr>
      <vt:lpstr>Raleway</vt:lpstr>
      <vt:lpstr>Times New Roman</vt:lpstr>
      <vt:lpstr>Vivaldi</vt:lpstr>
      <vt:lpstr>Wingdings</vt:lpstr>
      <vt:lpstr>Office Theme</vt:lpstr>
      <vt:lpstr>Acrobat Document</vt:lpstr>
      <vt:lpstr>SCS 2102 GROUP PROJECT -01  CS GROUP- 29</vt:lpstr>
      <vt:lpstr>Our..</vt:lpstr>
      <vt:lpstr>Our Client…</vt:lpstr>
      <vt:lpstr>Introduction</vt:lpstr>
      <vt:lpstr>PowerPoint Presentation</vt:lpstr>
      <vt:lpstr>Goal</vt:lpstr>
      <vt:lpstr>Solutions…</vt:lpstr>
      <vt:lpstr>Actors of Bay-Front  </vt:lpstr>
      <vt:lpstr> SYSTEM ARCHITECTURE</vt:lpstr>
      <vt:lpstr>MVC   Architecture</vt:lpstr>
      <vt:lpstr>PowerPoint Presentation</vt:lpstr>
      <vt:lpstr>Interfaces</vt:lpstr>
      <vt:lpstr>PowerPoint Presentation</vt:lpstr>
      <vt:lpstr>PowerPoint Presentation</vt:lpstr>
      <vt:lpstr>PowerPoint Presentation</vt:lpstr>
      <vt:lpstr>PowerPoint Presentation</vt:lpstr>
      <vt:lpstr>Functional Requirements</vt:lpstr>
      <vt:lpstr>Owner/(Admin)</vt:lpstr>
      <vt:lpstr>Receptionist</vt:lpstr>
      <vt:lpstr>Unregistered Customer</vt:lpstr>
      <vt:lpstr>Registered Customer</vt:lpstr>
      <vt:lpstr>Technical Exposure </vt:lpstr>
      <vt:lpstr>What We Learnt ? .</vt:lpstr>
      <vt:lpstr>What We Used ? </vt:lpstr>
      <vt:lpstr>Member Contribution</vt:lpstr>
      <vt:lpstr>Progress So Far . . .  </vt:lpstr>
      <vt:lpstr>Yet To Go . . . 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Testing</vt:lpstr>
      <vt:lpstr>Deployment Plan…</vt:lpstr>
      <vt:lpstr>Deployment plan…</vt:lpstr>
      <vt:lpstr>Grant Chart</vt:lpstr>
      <vt:lpstr>Individual Contribution</vt:lpstr>
      <vt:lpstr>PowerPoint Presentation</vt:lpstr>
      <vt:lpstr>Use case  Diagram</vt:lpstr>
      <vt:lpstr>Unregistered Customer</vt:lpstr>
      <vt:lpstr>Registered  Coustomer</vt:lpstr>
      <vt:lpstr>Owner/(Admin)</vt:lpstr>
      <vt:lpstr>Receptionist</vt:lpstr>
      <vt:lpstr>Demonstration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2020-11-17T15:11:09Z</dcterms:created>
  <dcterms:modified xsi:type="dcterms:W3CDTF">2020-11-18T18:59:16Z</dcterms:modified>
</cp:coreProperties>
</file>